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1" r:id="rId7"/>
    <p:sldId id="262" r:id="rId8"/>
    <p:sldId id="263" r:id="rId9"/>
    <p:sldId id="264" r:id="rId10"/>
    <p:sldId id="265" r:id="rId11"/>
    <p:sldId id="266" r:id="rId12"/>
    <p:sldId id="267" r:id="rId13"/>
    <p:sldId id="269" r:id="rId14"/>
    <p:sldId id="270" r:id="rId15"/>
    <p:sldId id="268" r:id="rId16"/>
    <p:sldId id="271" r:id="rId17"/>
    <p:sldId id="274" r:id="rId18"/>
    <p:sldId id="275" r:id="rId19"/>
    <p:sldId id="277" r:id="rId20"/>
    <p:sldId id="278" r:id="rId21"/>
    <p:sldId id="279" r:id="rId22"/>
    <p:sldId id="280" r:id="rId23"/>
    <p:sldId id="272" r:id="rId24"/>
    <p:sldId id="273" r:id="rId25"/>
    <p:sldId id="282" r:id="rId26"/>
    <p:sldId id="283"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8A8919-6160-43AB-8580-E9A49A983619}" type="datetimeFigureOut">
              <a:rPr lang="ru-RU" smtClean="0"/>
              <a:pPr/>
              <a:t>20.12.2018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1DA6AA-571E-4710-B17A-71EF733112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A8919-6160-43AB-8580-E9A49A983619}" type="datetimeFigureOut">
              <a:rPr lang="ru-RU" smtClean="0"/>
              <a:pPr/>
              <a:t>20.12.2018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DA6AA-571E-4710-B17A-71EF733112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s://st2.depositphotos.com/3912803/8278/v/950/depositphotos_82783696-stock-illustration-ornament-embroidered-good-like-handmad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42910" y="1428736"/>
            <a:ext cx="7772400" cy="1470025"/>
          </a:xfrm>
        </p:spPr>
        <p:txBody>
          <a:bodyPr>
            <a:noAutofit/>
          </a:bodyPr>
          <a:lstStyle/>
          <a:p>
            <a:r>
              <a:rPr lang="ru-RU" sz="5400" b="1" dirty="0" smtClean="0"/>
              <a:t>Русская народная вышивка.</a:t>
            </a:r>
            <a:endParaRPr lang="ru-RU" sz="5400" b="1" dirty="0"/>
          </a:p>
        </p:txBody>
      </p:sp>
      <p:sp>
        <p:nvSpPr>
          <p:cNvPr id="3" name="Подзаголовок 2"/>
          <p:cNvSpPr>
            <a:spLocks noGrp="1"/>
          </p:cNvSpPr>
          <p:nvPr>
            <p:ph type="subTitle" idx="1"/>
          </p:nvPr>
        </p:nvSpPr>
        <p:spPr>
          <a:xfrm>
            <a:off x="1214414" y="357166"/>
            <a:ext cx="6400800" cy="785818"/>
          </a:xfrm>
        </p:spPr>
        <p:txBody>
          <a:bodyPr>
            <a:normAutofit fontScale="92500"/>
          </a:bodyPr>
          <a:lstStyle/>
          <a:p>
            <a:r>
              <a:rPr lang="ru-RU" b="1" dirty="0" smtClean="0">
                <a:solidFill>
                  <a:schemeClr val="tx1"/>
                </a:solidFill>
              </a:rPr>
              <a:t>МБОУ </a:t>
            </a:r>
            <a:r>
              <a:rPr lang="ru-RU" b="1" dirty="0" err="1" smtClean="0">
                <a:solidFill>
                  <a:schemeClr val="tx1"/>
                </a:solidFill>
              </a:rPr>
              <a:t>Чановская</a:t>
            </a:r>
            <a:r>
              <a:rPr lang="ru-RU" b="1" dirty="0" smtClean="0">
                <a:solidFill>
                  <a:schemeClr val="tx1"/>
                </a:solidFill>
              </a:rPr>
              <a:t> средняя школа №1</a:t>
            </a:r>
            <a:endParaRPr lang="ru-RU" b="1" dirty="0">
              <a:solidFill>
                <a:schemeClr val="tx1"/>
              </a:solidFill>
            </a:endParaRPr>
          </a:p>
        </p:txBody>
      </p:sp>
      <p:sp>
        <p:nvSpPr>
          <p:cNvPr id="4" name="Подзаголовок 2"/>
          <p:cNvSpPr txBox="1">
            <a:spLocks/>
          </p:cNvSpPr>
          <p:nvPr/>
        </p:nvSpPr>
        <p:spPr>
          <a:xfrm>
            <a:off x="5000628" y="4857760"/>
            <a:ext cx="392909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1" i="0" u="none" strike="noStrike" kern="1200" cap="none" spc="0" normalizeH="0" baseline="0" noProof="0" dirty="0" smtClean="0">
                <a:ln>
                  <a:noFill/>
                </a:ln>
                <a:effectLst/>
                <a:uLnTx/>
                <a:uFillTx/>
                <a:latin typeface="+mn-lt"/>
                <a:ea typeface="+mn-ea"/>
                <a:cs typeface="+mn-cs"/>
              </a:rPr>
              <a:t>Презентацию выполнила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1" i="0" u="none" strike="noStrike" kern="1200" cap="none" spc="0" normalizeH="0" baseline="0" noProof="0" dirty="0" smtClean="0">
                <a:ln>
                  <a:noFill/>
                </a:ln>
                <a:effectLst/>
                <a:uLnTx/>
                <a:uFillTx/>
                <a:latin typeface="+mn-lt"/>
                <a:ea typeface="+mn-ea"/>
                <a:cs typeface="+mn-cs"/>
              </a:rPr>
              <a:t>учитель изобразительного искусства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1" i="0" u="none" strike="noStrike" kern="1200" cap="none" spc="0" normalizeH="0" baseline="0" noProof="0" dirty="0" err="1" smtClean="0">
                <a:ln>
                  <a:noFill/>
                </a:ln>
                <a:effectLst/>
                <a:uLnTx/>
                <a:uFillTx/>
                <a:latin typeface="+mn-lt"/>
                <a:ea typeface="+mn-ea"/>
                <a:cs typeface="+mn-cs"/>
              </a:rPr>
              <a:t>Форофонтова</a:t>
            </a:r>
            <a:r>
              <a:rPr kumimoji="0" lang="ru-RU" sz="1900" b="1" i="0" u="none" strike="noStrike" kern="1200" cap="none" spc="0" normalizeH="0" baseline="0" noProof="0" dirty="0" smtClean="0">
                <a:ln>
                  <a:noFill/>
                </a:ln>
                <a:effectLst/>
                <a:uLnTx/>
                <a:uFillTx/>
                <a:latin typeface="+mn-lt"/>
                <a:ea typeface="+mn-ea"/>
                <a:cs typeface="+mn-cs"/>
              </a:rPr>
              <a:t> Е.В</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lstStyle/>
          <a:p>
            <a:r>
              <a:rPr lang="ru-RU" b="1" dirty="0" smtClean="0"/>
              <a:t>Полотенце </a:t>
            </a:r>
            <a:r>
              <a:rPr lang="ru-RU" dirty="0" smtClean="0"/>
              <a:t>играло в жизни важную роль. Полотенца развешивали на ветвях священных деревьев по праздникам.</a:t>
            </a:r>
            <a:endParaRPr lang="ru-RU" dirty="0"/>
          </a:p>
        </p:txBody>
      </p:sp>
      <p:pic>
        <p:nvPicPr>
          <p:cNvPr id="4" name="Содержимое 3" descr="03.jpg"/>
          <p:cNvPicPr>
            <a:picLocks noChangeAspect="1"/>
          </p:cNvPicPr>
          <p:nvPr/>
        </p:nvPicPr>
        <p:blipFill>
          <a:blip r:embed="rId2"/>
          <a:stretch>
            <a:fillRect/>
          </a:stretch>
        </p:blipFill>
        <p:spPr>
          <a:xfrm>
            <a:off x="2214546" y="2104324"/>
            <a:ext cx="4929691" cy="46108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4143380"/>
            <a:ext cx="5286412" cy="2482849"/>
          </a:xfrm>
        </p:spPr>
        <p:txBody>
          <a:bodyPr>
            <a:normAutofit fontScale="70000" lnSpcReduction="20000"/>
          </a:bodyPr>
          <a:lstStyle/>
          <a:p>
            <a:r>
              <a:rPr lang="ru-RU" b="1" dirty="0" smtClean="0">
                <a:solidFill>
                  <a:srgbClr val="990033"/>
                </a:solidFill>
              </a:rPr>
              <a:t>Полотенцем украшали красный угол избы, на полотенце принимали родившегося ребёнка. Полотенце было неизменным участником свадебного обряда. Оно сопровождало человека от рождения до глубокой старости, как бы отмечая главные моменты его жизни.</a:t>
            </a:r>
            <a:endParaRPr lang="ru-RU" dirty="0"/>
          </a:p>
        </p:txBody>
      </p:sp>
      <p:pic>
        <p:nvPicPr>
          <p:cNvPr id="22530" name="Picture 2" descr="http://cs417616.vk.me/v417616369/1ef0/oRfCjPMhJUo.jpg"/>
          <p:cNvPicPr>
            <a:picLocks noChangeAspect="1" noChangeArrowheads="1"/>
          </p:cNvPicPr>
          <p:nvPr/>
        </p:nvPicPr>
        <p:blipFill>
          <a:blip r:embed="rId2"/>
          <a:srcRect/>
          <a:stretch>
            <a:fillRect/>
          </a:stretch>
        </p:blipFill>
        <p:spPr bwMode="auto">
          <a:xfrm>
            <a:off x="285720" y="500042"/>
            <a:ext cx="5366189" cy="3500462"/>
          </a:xfrm>
          <a:prstGeom prst="rect">
            <a:avLst/>
          </a:prstGeom>
          <a:noFill/>
        </p:spPr>
      </p:pic>
      <p:pic>
        <p:nvPicPr>
          <p:cNvPr id="22532" name="Picture 4" descr="http://knitting.mybabbie.ru/image/687474703a2f2f737565766572696a612e6e61726f642e72752f4b6f6c6c656b6369692f527573686e696b2f527573686e696b38302e6a7067"/>
          <p:cNvPicPr>
            <a:picLocks noChangeAspect="1" noChangeArrowheads="1"/>
          </p:cNvPicPr>
          <p:nvPr/>
        </p:nvPicPr>
        <p:blipFill>
          <a:blip r:embed="rId3"/>
          <a:srcRect/>
          <a:stretch>
            <a:fillRect/>
          </a:stretch>
        </p:blipFill>
        <p:spPr bwMode="auto">
          <a:xfrm>
            <a:off x="5780640" y="428604"/>
            <a:ext cx="3363360" cy="5243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643570" y="1600200"/>
            <a:ext cx="3043230" cy="4900634"/>
          </a:xfrm>
        </p:spPr>
        <p:txBody>
          <a:bodyPr>
            <a:normAutofit fontScale="62500" lnSpcReduction="20000"/>
          </a:bodyPr>
          <a:lstStyle/>
          <a:p>
            <a:r>
              <a:rPr lang="ru-RU" dirty="0" smtClean="0">
                <a:solidFill>
                  <a:srgbClr val="660033"/>
                </a:solidFill>
              </a:rPr>
              <a:t>Сюжет вышивки связан с темой «Встреча весны».  В орнаменте ряды птиц – вестников весны, женские фигуры с поднятыми вверх руками, символизирующими приход весны, солярные (солнечные) знаки. Орнаменты народных вышивок – это прежде всего </a:t>
            </a:r>
            <a:r>
              <a:rPr lang="ru-RU" b="1" dirty="0" smtClean="0">
                <a:solidFill>
                  <a:srgbClr val="660033"/>
                </a:solidFill>
              </a:rPr>
              <a:t>ритм</a:t>
            </a:r>
            <a:r>
              <a:rPr lang="ru-RU" dirty="0" smtClean="0">
                <a:solidFill>
                  <a:srgbClr val="660033"/>
                </a:solidFill>
              </a:rPr>
              <a:t>, который создаётся чередованием повторяющихся мотивов.</a:t>
            </a:r>
            <a:endParaRPr lang="ru-RU" dirty="0"/>
          </a:p>
        </p:txBody>
      </p:sp>
      <p:pic>
        <p:nvPicPr>
          <p:cNvPr id="24578" name="Picture 2" descr="http://perunica.ru/uploads/posts/2011-11/1321897808_28.jpg"/>
          <p:cNvPicPr>
            <a:picLocks noChangeAspect="1" noChangeArrowheads="1"/>
          </p:cNvPicPr>
          <p:nvPr/>
        </p:nvPicPr>
        <p:blipFill>
          <a:blip r:embed="rId2"/>
          <a:srcRect l="3747" t="2199" r="5058" b="4325"/>
          <a:stretch>
            <a:fillRect/>
          </a:stretch>
        </p:blipFill>
        <p:spPr bwMode="auto">
          <a:xfrm>
            <a:off x="214282" y="500042"/>
            <a:ext cx="5214974" cy="607223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786874" cy="1143000"/>
          </a:xfrm>
        </p:spPr>
        <p:txBody>
          <a:bodyPr>
            <a:noAutofit/>
          </a:bodyPr>
          <a:lstStyle/>
          <a:p>
            <a:r>
              <a:rPr lang="ru-RU" sz="2800" b="1" dirty="0" smtClean="0">
                <a:solidFill>
                  <a:srgbClr val="660033"/>
                </a:solidFill>
              </a:rPr>
              <a:t>В узорах крестьянской вышивки живут дивные сказочные птицы: здесь и птица-пава с пышным хвостом, и птица Сирин, и могучий орёл.</a:t>
            </a:r>
            <a:endParaRPr lang="ru-RU" sz="2800" b="1" dirty="0">
              <a:solidFill>
                <a:srgbClr val="660033"/>
              </a:solidFill>
            </a:endParaRPr>
          </a:p>
        </p:txBody>
      </p:sp>
      <p:pic>
        <p:nvPicPr>
          <p:cNvPr id="4" name="Содержимое 3" descr="07.jpg"/>
          <p:cNvPicPr>
            <a:picLocks noGrp="1" noChangeAspect="1"/>
          </p:cNvPicPr>
          <p:nvPr>
            <p:ph idx="1"/>
          </p:nvPr>
        </p:nvPicPr>
        <p:blipFill>
          <a:blip r:embed="rId2"/>
          <a:stretch>
            <a:fillRect/>
          </a:stretch>
        </p:blipFill>
        <p:spPr>
          <a:xfrm>
            <a:off x="97483" y="1963135"/>
            <a:ext cx="8898733" cy="410907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CC0000"/>
          </a:solidFill>
        </p:spPr>
        <p:txBody>
          <a:bodyPr>
            <a:noAutofit/>
          </a:bodyPr>
          <a:lstStyle/>
          <a:p>
            <a:r>
              <a:rPr lang="ru-RU" sz="2400" b="1" dirty="0" smtClean="0">
                <a:solidFill>
                  <a:schemeClr val="bg1"/>
                </a:solidFill>
              </a:rPr>
              <a:t>Птицы на вышивках очень декоративны, они не похожи на тех птиц, что живут в природе. Ведь птицы на вышивках – символы тепла и солнца.</a:t>
            </a:r>
            <a:endParaRPr lang="ru-RU" sz="2400" b="1" dirty="0">
              <a:solidFill>
                <a:schemeClr val="bg1"/>
              </a:solidFill>
            </a:endParaRPr>
          </a:p>
        </p:txBody>
      </p:sp>
      <p:pic>
        <p:nvPicPr>
          <p:cNvPr id="4" name="Содержимое 3" descr="08.jpg"/>
          <p:cNvPicPr>
            <a:picLocks noGrp="1" noChangeAspect="1"/>
          </p:cNvPicPr>
          <p:nvPr>
            <p:ph idx="1"/>
          </p:nvPr>
        </p:nvPicPr>
        <p:blipFill>
          <a:blip r:embed="rId2"/>
          <a:stretch>
            <a:fillRect/>
          </a:stretch>
        </p:blipFill>
        <p:spPr>
          <a:xfrm>
            <a:off x="558988" y="1600200"/>
            <a:ext cx="7998685" cy="511494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Рассмотрите вышивку и определите, какой цвет использовался?</a:t>
            </a:r>
            <a:endParaRPr lang="ru-RU" dirty="0"/>
          </a:p>
        </p:txBody>
      </p:sp>
      <p:sp>
        <p:nvSpPr>
          <p:cNvPr id="3" name="Содержимое 2"/>
          <p:cNvSpPr>
            <a:spLocks noGrp="1"/>
          </p:cNvSpPr>
          <p:nvPr>
            <p:ph idx="1"/>
          </p:nvPr>
        </p:nvSpPr>
        <p:spPr/>
        <p:txBody>
          <a:bodyPr/>
          <a:lstStyle/>
          <a:p>
            <a:endParaRPr lang="ru-RU"/>
          </a:p>
        </p:txBody>
      </p:sp>
      <p:pic>
        <p:nvPicPr>
          <p:cNvPr id="3074" name="Picture 2" descr="http://ljplus.ru/img4/u/l/uliana/dsc_0519.jpg"/>
          <p:cNvPicPr>
            <a:picLocks noChangeAspect="1" noChangeArrowheads="1"/>
          </p:cNvPicPr>
          <p:nvPr/>
        </p:nvPicPr>
        <p:blipFill>
          <a:blip r:embed="rId2"/>
          <a:srcRect/>
          <a:stretch>
            <a:fillRect/>
          </a:stretch>
        </p:blipFill>
        <p:spPr bwMode="auto">
          <a:xfrm>
            <a:off x="428596" y="1643050"/>
            <a:ext cx="4667240" cy="3303532"/>
          </a:xfrm>
          <a:prstGeom prst="rect">
            <a:avLst/>
          </a:prstGeom>
          <a:noFill/>
        </p:spPr>
      </p:pic>
      <p:pic>
        <p:nvPicPr>
          <p:cNvPr id="3076" name="Picture 4" descr="http://ljplus.ru/img4/u/l/uliana/dsc_0544.jpg"/>
          <p:cNvPicPr>
            <a:picLocks noChangeAspect="1" noChangeArrowheads="1"/>
          </p:cNvPicPr>
          <p:nvPr/>
        </p:nvPicPr>
        <p:blipFill>
          <a:blip r:embed="rId3"/>
          <a:srcRect/>
          <a:stretch>
            <a:fillRect/>
          </a:stretch>
        </p:blipFill>
        <p:spPr bwMode="auto">
          <a:xfrm rot="5400000">
            <a:off x="4714782" y="2428962"/>
            <a:ext cx="4700779" cy="31289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с учебником.</a:t>
            </a:r>
            <a:endParaRPr lang="ru-RU" dirty="0"/>
          </a:p>
        </p:txBody>
      </p:sp>
      <p:sp>
        <p:nvSpPr>
          <p:cNvPr id="3" name="Содержимое 2"/>
          <p:cNvSpPr>
            <a:spLocks noGrp="1"/>
          </p:cNvSpPr>
          <p:nvPr>
            <p:ph idx="1"/>
          </p:nvPr>
        </p:nvSpPr>
        <p:spPr/>
        <p:txBody>
          <a:bodyPr/>
          <a:lstStyle/>
          <a:p>
            <a:r>
              <a:rPr lang="ru-RU" dirty="0" smtClean="0"/>
              <a:t>Что такое ритм?</a:t>
            </a:r>
          </a:p>
          <a:p>
            <a:r>
              <a:rPr lang="ru-RU" dirty="0" smtClean="0"/>
              <a:t>Перечислите элементы вышивки.</a:t>
            </a:r>
          </a:p>
          <a:p>
            <a:r>
              <a:rPr lang="ru-RU" dirty="0" smtClean="0"/>
              <a:t>Какой цвет использовали и что он символизировал?</a:t>
            </a:r>
          </a:p>
          <a:p>
            <a:r>
              <a:rPr lang="ru-RU" dirty="0" smtClean="0"/>
              <a:t>Стр45-48</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r>
              <a:rPr lang="ru-RU" dirty="0" smtClean="0"/>
              <a:t>Ритм – это чередование повторяющихся мотивов.</a:t>
            </a:r>
            <a:endParaRPr lang="ru-RU" dirty="0"/>
          </a:p>
        </p:txBody>
      </p:sp>
      <p:pic>
        <p:nvPicPr>
          <p:cNvPr id="28674" name="Picture 2" descr="http://kirsoft.com.ru/freedom/images/001023-001134S.jpg"/>
          <p:cNvPicPr>
            <a:picLocks noChangeAspect="1" noChangeArrowheads="1"/>
          </p:cNvPicPr>
          <p:nvPr/>
        </p:nvPicPr>
        <p:blipFill>
          <a:blip r:embed="rId2"/>
          <a:srcRect/>
          <a:stretch>
            <a:fillRect/>
          </a:stretch>
        </p:blipFill>
        <p:spPr bwMode="auto">
          <a:xfrm>
            <a:off x="1714480" y="1928802"/>
            <a:ext cx="6743700" cy="40481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lstStyle/>
          <a:p>
            <a:r>
              <a:rPr lang="ru-RU" b="1" dirty="0" smtClean="0">
                <a:solidFill>
                  <a:srgbClr val="660033"/>
                </a:solidFill>
              </a:rPr>
              <a:t>дивные сказочные птицы: здесь и птица-пава с пышным хвостом, и птица Сирин, и могучий орёл.</a:t>
            </a:r>
            <a:endParaRPr lang="ru-RU" dirty="0"/>
          </a:p>
        </p:txBody>
      </p:sp>
      <p:pic>
        <p:nvPicPr>
          <p:cNvPr id="32770" name="Picture 2" descr="http://etnoxata.com.ua/image/data/stat/2/4.jpg"/>
          <p:cNvPicPr>
            <a:picLocks noChangeAspect="1" noChangeArrowheads="1"/>
          </p:cNvPicPr>
          <p:nvPr/>
        </p:nvPicPr>
        <p:blipFill>
          <a:blip r:embed="rId2"/>
          <a:srcRect/>
          <a:stretch>
            <a:fillRect/>
          </a:stretch>
        </p:blipFill>
        <p:spPr bwMode="auto">
          <a:xfrm>
            <a:off x="4500562" y="1714488"/>
            <a:ext cx="3653961" cy="407194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Посмотри, как по – разному  решается образ древа жизни.</a:t>
            </a:r>
            <a:br>
              <a:rPr lang="ru-RU" dirty="0" smtClean="0"/>
            </a:br>
            <a:endParaRPr lang="ru-RU" dirty="0"/>
          </a:p>
        </p:txBody>
      </p:sp>
      <p:sp>
        <p:nvSpPr>
          <p:cNvPr id="3" name="Содержимое 2"/>
          <p:cNvSpPr>
            <a:spLocks noGrp="1"/>
          </p:cNvSpPr>
          <p:nvPr>
            <p:ph idx="1"/>
          </p:nvPr>
        </p:nvSpPr>
        <p:spPr/>
        <p:txBody>
          <a:bodyPr/>
          <a:lstStyle/>
          <a:p>
            <a:endParaRPr lang="ru-RU"/>
          </a:p>
        </p:txBody>
      </p:sp>
      <p:pic>
        <p:nvPicPr>
          <p:cNvPr id="34818" name="Picture 2" descr="http://www.history-ryazan.ru/system/files/node_files/admin/2270/skaz1.jpg"/>
          <p:cNvPicPr>
            <a:picLocks noChangeAspect="1" noChangeArrowheads="1"/>
          </p:cNvPicPr>
          <p:nvPr/>
        </p:nvPicPr>
        <p:blipFill>
          <a:blip r:embed="rId2"/>
          <a:srcRect/>
          <a:stretch>
            <a:fillRect/>
          </a:stretch>
        </p:blipFill>
        <p:spPr bwMode="auto">
          <a:xfrm>
            <a:off x="285720" y="1428736"/>
            <a:ext cx="4762500" cy="3695701"/>
          </a:xfrm>
          <a:prstGeom prst="rect">
            <a:avLst/>
          </a:prstGeom>
          <a:noFill/>
        </p:spPr>
      </p:pic>
      <p:pic>
        <p:nvPicPr>
          <p:cNvPr id="34820" name="Picture 4" descr="http://4.bp.blogspot.com/-EFm6qZ2DNTI/T1i88jG6ckI/AAAAAAAAE3Q/qCZKU_lEB-g/s400/%25D0%2594%25D1%2580%25D0%25B5%25D0%25B2%25D0%25BE+%25D0%25B6%25D0%25B8%25D0%25B7%25D0%25BD%25D0%25B8.jpg"/>
          <p:cNvPicPr>
            <a:picLocks noChangeAspect="1" noChangeArrowheads="1"/>
          </p:cNvPicPr>
          <p:nvPr/>
        </p:nvPicPr>
        <p:blipFill>
          <a:blip r:embed="rId3"/>
          <a:srcRect/>
          <a:stretch>
            <a:fillRect/>
          </a:stretch>
        </p:blipFill>
        <p:spPr bwMode="auto">
          <a:xfrm>
            <a:off x="5357818" y="1571612"/>
            <a:ext cx="3390900" cy="381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thumbs.dreamstime.com/z/%D0%B2%D1%8B%D1%88%D0%B5%D0%B9%D1%82%D0%B5-ukrainian-%D1%81%D1%82%D0%B0%D1%80%D0%BE%D0%B9-%D0%BA%D0%B0%D1%80%D1%82%D0%B8%D0%BD%D1%8B-%D1%80%D1%83%D1%81%D1%81%D0%BA%D0%BE%D0%BC%D1%83-12819115.jpg"/>
          <p:cNvPicPr>
            <a:picLocks noChangeAspect="1" noChangeArrowheads="1"/>
          </p:cNvPicPr>
          <p:nvPr/>
        </p:nvPicPr>
        <p:blipFill>
          <a:blip r:embed="rId2" cstate="print"/>
          <a:srcRect l="3896" r="2596" b="12793"/>
          <a:stretch>
            <a:fillRect/>
          </a:stretch>
        </p:blipFill>
        <p:spPr bwMode="auto">
          <a:xfrm>
            <a:off x="5929290" y="4429132"/>
            <a:ext cx="3214710" cy="1674328"/>
          </a:xfrm>
          <a:prstGeom prst="rect">
            <a:avLst/>
          </a:prstGeom>
          <a:noFill/>
        </p:spPr>
      </p:pic>
      <p:pic>
        <p:nvPicPr>
          <p:cNvPr id="1030" name="Picture 6" descr="http://knitting.mybabbie.ru/image/687474703a2f2f737565766572696a612e6e61726f642e72752f4b6f6c6c656b6369692f527573686e696b2f527573686e696b38302e6a7067"/>
          <p:cNvPicPr>
            <a:picLocks noChangeAspect="1" noChangeArrowheads="1"/>
          </p:cNvPicPr>
          <p:nvPr/>
        </p:nvPicPr>
        <p:blipFill>
          <a:blip r:embed="rId3"/>
          <a:srcRect/>
          <a:stretch>
            <a:fillRect/>
          </a:stretch>
        </p:blipFill>
        <p:spPr bwMode="auto">
          <a:xfrm>
            <a:off x="3357554" y="1428736"/>
            <a:ext cx="2630196" cy="4100492"/>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Как называется этот вид искусства?</a:t>
            </a:r>
            <a:endParaRPr lang="ru-RU" dirty="0"/>
          </a:p>
        </p:txBody>
      </p:sp>
      <p:pic>
        <p:nvPicPr>
          <p:cNvPr id="1026" name="Picture 2" descr="http://www.xn--b1afphfhbr0m.xn--p1ai/sites/default/files/styles/activity_page/public/activity/x_29f6864d.jpg?itok=2xkCTHZ9"/>
          <p:cNvPicPr>
            <a:picLocks noChangeAspect="1" noChangeArrowheads="1"/>
          </p:cNvPicPr>
          <p:nvPr/>
        </p:nvPicPr>
        <p:blipFill>
          <a:blip r:embed="rId4"/>
          <a:srcRect/>
          <a:stretch>
            <a:fillRect/>
          </a:stretch>
        </p:blipFill>
        <p:spPr bwMode="auto">
          <a:xfrm>
            <a:off x="0" y="1285860"/>
            <a:ext cx="3197605" cy="2324087"/>
          </a:xfrm>
          <a:prstGeom prst="rect">
            <a:avLst/>
          </a:prstGeom>
          <a:noFill/>
        </p:spPr>
      </p:pic>
      <p:pic>
        <p:nvPicPr>
          <p:cNvPr id="1028" name="Picture 4" descr="http://www.radiorusskayapesnya.ru/includes/pictures_top/183660c5b5c0a893355f9423a3531753_small.jpg"/>
          <p:cNvPicPr>
            <a:picLocks noChangeAspect="1" noChangeArrowheads="1"/>
          </p:cNvPicPr>
          <p:nvPr/>
        </p:nvPicPr>
        <p:blipFill>
          <a:blip r:embed="rId5"/>
          <a:srcRect/>
          <a:stretch>
            <a:fillRect/>
          </a:stretch>
        </p:blipFill>
        <p:spPr bwMode="auto">
          <a:xfrm>
            <a:off x="214282" y="3714752"/>
            <a:ext cx="3000356" cy="2095249"/>
          </a:xfrm>
          <a:prstGeom prst="rect">
            <a:avLst/>
          </a:prstGeom>
          <a:noFill/>
        </p:spPr>
      </p:pic>
      <p:pic>
        <p:nvPicPr>
          <p:cNvPr id="1032" name="Picture 8" descr="http://elka-magazin.ru/upload/medialibrary/1cf/1cf19a3d8147fcf86da82d4c4798f249.jpg"/>
          <p:cNvPicPr>
            <a:picLocks noChangeAspect="1" noChangeArrowheads="1"/>
          </p:cNvPicPr>
          <p:nvPr/>
        </p:nvPicPr>
        <p:blipFill>
          <a:blip r:embed="rId6"/>
          <a:srcRect/>
          <a:stretch>
            <a:fillRect/>
          </a:stretch>
        </p:blipFill>
        <p:spPr bwMode="auto">
          <a:xfrm>
            <a:off x="6286512" y="1428736"/>
            <a:ext cx="2647936" cy="2647937"/>
          </a:xfrm>
          <a:prstGeom prst="rect">
            <a:avLst/>
          </a:prstGeom>
          <a:noFill/>
        </p:spPr>
      </p:pic>
      <p:sp>
        <p:nvSpPr>
          <p:cNvPr id="9" name="TextBox 8"/>
          <p:cNvSpPr txBox="1"/>
          <p:nvPr/>
        </p:nvSpPr>
        <p:spPr>
          <a:xfrm>
            <a:off x="2857488" y="5643578"/>
            <a:ext cx="3350533" cy="1015663"/>
          </a:xfrm>
          <a:prstGeom prst="rect">
            <a:avLst/>
          </a:prstGeom>
          <a:noFill/>
        </p:spPr>
        <p:txBody>
          <a:bodyPr wrap="none" rtlCol="0">
            <a:spAutoFit/>
          </a:bodyPr>
          <a:lstStyle/>
          <a:p>
            <a:r>
              <a:rPr lang="ru-RU" sz="6000" dirty="0" smtClean="0"/>
              <a:t>Вышивка </a:t>
            </a:r>
            <a:endParaRPr lang="ru-RU"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786874" cy="1571612"/>
          </a:xfrm>
        </p:spPr>
        <p:txBody>
          <a:bodyPr>
            <a:normAutofit fontScale="90000"/>
          </a:bodyPr>
          <a:lstStyle/>
          <a:p>
            <a:r>
              <a:rPr lang="ru-RU" sz="2000" b="1" dirty="0" smtClean="0">
                <a:solidFill>
                  <a:schemeClr val="accent6">
                    <a:lumMod val="50000"/>
                  </a:schemeClr>
                </a:solidFill>
              </a:rPr>
              <a:t>С каким тонким вкусом и щедро фантазией выполнена многоцветная вышивка с изображением барсов, изукрашенная узорочьем швов! Два сходных мотива в этой вышивке расположены по обе стороны от центра Это пример</a:t>
            </a:r>
            <a:r>
              <a:rPr lang="ru-RU" sz="2000" b="1" i="1" dirty="0" smtClean="0">
                <a:solidFill>
                  <a:schemeClr val="accent6">
                    <a:lumMod val="50000"/>
                  </a:schemeClr>
                </a:solidFill>
              </a:rPr>
              <a:t> симметрии </a:t>
            </a:r>
            <a:r>
              <a:rPr lang="ru-RU" sz="2000" b="1" dirty="0" smtClean="0">
                <a:solidFill>
                  <a:schemeClr val="accent6">
                    <a:lumMod val="50000"/>
                  </a:schemeClr>
                </a:solidFill>
              </a:rPr>
              <a:t>в орнаменте. От этой красоты просто невозможно отвести глаз!  Сами барсы выглядят совершенно не злобными, а скорее сказочными, добродушными существами.</a:t>
            </a:r>
            <a:endParaRPr lang="ru-RU" sz="2000" b="1" dirty="0">
              <a:solidFill>
                <a:schemeClr val="accent6">
                  <a:lumMod val="50000"/>
                </a:schemeClr>
              </a:solidFill>
            </a:endParaRPr>
          </a:p>
        </p:txBody>
      </p:sp>
      <p:pic>
        <p:nvPicPr>
          <p:cNvPr id="4" name="Содержимое 3" descr="13.jpg"/>
          <p:cNvPicPr>
            <a:picLocks noGrp="1" noChangeAspect="1"/>
          </p:cNvPicPr>
          <p:nvPr>
            <p:ph idx="1"/>
          </p:nvPr>
        </p:nvPicPr>
        <p:blipFill>
          <a:blip r:embed="rId2"/>
          <a:stretch>
            <a:fillRect/>
          </a:stretch>
        </p:blipFill>
        <p:spPr>
          <a:xfrm>
            <a:off x="943904" y="1600200"/>
            <a:ext cx="7231478" cy="511494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57752" y="285728"/>
            <a:ext cx="3829048" cy="5840435"/>
          </a:xfrm>
        </p:spPr>
        <p:txBody>
          <a:bodyPr/>
          <a:lstStyle/>
          <a:p>
            <a:r>
              <a:rPr lang="ru-RU" dirty="0" smtClean="0"/>
              <a:t>Здесь вы видите женский образ – символ плодородия и возрождения жизни, </a:t>
            </a:r>
            <a:r>
              <a:rPr lang="ru-RU" dirty="0" err="1" smtClean="0"/>
              <a:t>берегиню</a:t>
            </a:r>
            <a:r>
              <a:rPr lang="ru-RU" dirty="0" smtClean="0"/>
              <a:t>.</a:t>
            </a:r>
            <a:endParaRPr lang="ru-RU" dirty="0"/>
          </a:p>
        </p:txBody>
      </p:sp>
      <p:pic>
        <p:nvPicPr>
          <p:cNvPr id="35842" name="Picture 2" descr="http://we.org.ua/wp-content/uploads/2014/07/beregynya_ornament-800x400.jpg"/>
          <p:cNvPicPr>
            <a:picLocks noChangeAspect="1" noChangeArrowheads="1"/>
          </p:cNvPicPr>
          <p:nvPr/>
        </p:nvPicPr>
        <p:blipFill>
          <a:blip r:embed="rId2"/>
          <a:srcRect/>
          <a:stretch>
            <a:fillRect/>
          </a:stretch>
        </p:blipFill>
        <p:spPr bwMode="auto">
          <a:xfrm>
            <a:off x="4643438" y="3429000"/>
            <a:ext cx="4500562" cy="2250281"/>
          </a:xfrm>
          <a:prstGeom prst="rect">
            <a:avLst/>
          </a:prstGeom>
          <a:noFill/>
        </p:spPr>
      </p:pic>
      <p:pic>
        <p:nvPicPr>
          <p:cNvPr id="35844" name="Picture 4" descr="http://cs308624.userapi.com/v308624310/3360/fw7vj91P-B4.jpg"/>
          <p:cNvPicPr>
            <a:picLocks noChangeAspect="1" noChangeArrowheads="1"/>
          </p:cNvPicPr>
          <p:nvPr/>
        </p:nvPicPr>
        <p:blipFill>
          <a:blip r:embed="rId3"/>
          <a:srcRect/>
          <a:stretch>
            <a:fillRect/>
          </a:stretch>
        </p:blipFill>
        <p:spPr bwMode="auto">
          <a:xfrm>
            <a:off x="285720" y="428604"/>
            <a:ext cx="4152900" cy="57531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Цвет в вышивки</a:t>
            </a:r>
            <a:endParaRPr lang="ru-RU" dirty="0"/>
          </a:p>
        </p:txBody>
      </p:sp>
      <p:sp>
        <p:nvSpPr>
          <p:cNvPr id="3" name="Содержимое 2"/>
          <p:cNvSpPr>
            <a:spLocks noGrp="1"/>
          </p:cNvSpPr>
          <p:nvPr>
            <p:ph idx="1"/>
          </p:nvPr>
        </p:nvSpPr>
        <p:spPr/>
        <p:txBody>
          <a:bodyPr/>
          <a:lstStyle/>
          <a:p>
            <a:r>
              <a:rPr lang="ru-RU" dirty="0" smtClean="0"/>
              <a:t>Белый цвет</a:t>
            </a:r>
          </a:p>
          <a:p>
            <a:r>
              <a:rPr lang="ru-RU" dirty="0" smtClean="0"/>
              <a:t>Красный цвет</a:t>
            </a:r>
            <a:endParaRPr lang="ru-RU" dirty="0"/>
          </a:p>
        </p:txBody>
      </p:sp>
      <p:pic>
        <p:nvPicPr>
          <p:cNvPr id="37890" name="Picture 2" descr="http://s03.radikal.ru/i176/1208/e1/9dfa9ee0dfa6.jpg"/>
          <p:cNvPicPr>
            <a:picLocks noChangeAspect="1" noChangeArrowheads="1"/>
          </p:cNvPicPr>
          <p:nvPr/>
        </p:nvPicPr>
        <p:blipFill>
          <a:blip r:embed="rId2"/>
          <a:srcRect l="37059"/>
          <a:stretch>
            <a:fillRect/>
          </a:stretch>
        </p:blipFill>
        <p:spPr bwMode="auto">
          <a:xfrm>
            <a:off x="5429256" y="1428736"/>
            <a:ext cx="3194945" cy="5076102"/>
          </a:xfrm>
          <a:prstGeom prst="rect">
            <a:avLst/>
          </a:prstGeom>
          <a:noFill/>
        </p:spPr>
      </p:pic>
      <p:pic>
        <p:nvPicPr>
          <p:cNvPr id="37892" name="Picture 4" descr="http://noviepodelki.mybabbie.ru/image/687474703a2f2f6e617a6f6c6f746f6d2e72752f6174746163686d656e74732f496d6167652f536c617669635f6f726e616d656e74735f696e5f747261646974692e6a7067"/>
          <p:cNvPicPr>
            <a:picLocks noChangeAspect="1" noChangeArrowheads="1"/>
          </p:cNvPicPr>
          <p:nvPr/>
        </p:nvPicPr>
        <p:blipFill>
          <a:blip r:embed="rId3"/>
          <a:srcRect/>
          <a:stretch>
            <a:fillRect/>
          </a:stretch>
        </p:blipFill>
        <p:spPr bwMode="auto">
          <a:xfrm>
            <a:off x="357158" y="2857496"/>
            <a:ext cx="4846685" cy="37814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7200" b="1" dirty="0" smtClean="0"/>
              <a:t>В чем секрет народной вышивки?</a:t>
            </a:r>
          </a:p>
          <a:p>
            <a:endParaRPr lang="ru-RU" sz="7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Творческое задание </a:t>
            </a:r>
            <a:endParaRPr lang="ru-RU" dirty="0"/>
          </a:p>
        </p:txBody>
      </p:sp>
      <p:sp>
        <p:nvSpPr>
          <p:cNvPr id="3" name="Содержимое 2"/>
          <p:cNvSpPr>
            <a:spLocks noGrp="1"/>
          </p:cNvSpPr>
          <p:nvPr>
            <p:ph idx="1"/>
          </p:nvPr>
        </p:nvSpPr>
        <p:spPr/>
        <p:txBody>
          <a:bodyPr/>
          <a:lstStyle/>
          <a:p>
            <a:r>
              <a:rPr lang="ru-RU" dirty="0" smtClean="0"/>
              <a:t>Выполни эскиз вышитого полотенца по мотивам народной вышивки.</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Рефлексия.</a:t>
            </a:r>
            <a:endParaRPr lang="ru-RU" dirty="0"/>
          </a:p>
        </p:txBody>
      </p:sp>
      <p:sp>
        <p:nvSpPr>
          <p:cNvPr id="3" name="Содержимое 2"/>
          <p:cNvSpPr>
            <a:spLocks noGrp="1"/>
          </p:cNvSpPr>
          <p:nvPr>
            <p:ph idx="1"/>
          </p:nvPr>
        </p:nvSpPr>
        <p:spPr/>
        <p:txBody>
          <a:bodyPr/>
          <a:lstStyle/>
          <a:p>
            <a:r>
              <a:rPr lang="ru-RU" dirty="0" smtClean="0"/>
              <a:t>Мое настроение от занятия</a:t>
            </a:r>
            <a:endParaRPr lang="ru-RU" dirty="0"/>
          </a:p>
        </p:txBody>
      </p:sp>
      <p:pic>
        <p:nvPicPr>
          <p:cNvPr id="1026" name="Picture 2" descr="http://blogs.pravkamchatka.ru/otkrovenie/files/2011/02/0_4a6d_69065064_XL.jpg"/>
          <p:cNvPicPr>
            <a:picLocks noChangeAspect="1" noChangeArrowheads="1"/>
          </p:cNvPicPr>
          <p:nvPr/>
        </p:nvPicPr>
        <p:blipFill>
          <a:blip r:embed="rId2"/>
          <a:srcRect/>
          <a:stretch>
            <a:fillRect/>
          </a:stretch>
        </p:blipFill>
        <p:spPr bwMode="auto">
          <a:xfrm>
            <a:off x="500034" y="2571744"/>
            <a:ext cx="2666997" cy="2000248"/>
          </a:xfrm>
          <a:prstGeom prst="rect">
            <a:avLst/>
          </a:prstGeom>
          <a:noFill/>
        </p:spPr>
      </p:pic>
      <p:pic>
        <p:nvPicPr>
          <p:cNvPr id="1028" name="Picture 4" descr="http://www.metod-kopilka.ru/images/doc/55/58659/hello_html_616cdc52.jpg"/>
          <p:cNvPicPr>
            <a:picLocks noChangeAspect="1" noChangeArrowheads="1"/>
          </p:cNvPicPr>
          <p:nvPr/>
        </p:nvPicPr>
        <p:blipFill>
          <a:blip r:embed="rId3" cstate="print"/>
          <a:srcRect/>
          <a:stretch>
            <a:fillRect/>
          </a:stretch>
        </p:blipFill>
        <p:spPr bwMode="auto">
          <a:xfrm>
            <a:off x="3571868" y="2500306"/>
            <a:ext cx="2357454" cy="2357454"/>
          </a:xfrm>
          <a:prstGeom prst="rect">
            <a:avLst/>
          </a:prstGeom>
          <a:noFill/>
        </p:spPr>
      </p:pic>
      <p:pic>
        <p:nvPicPr>
          <p:cNvPr id="1030" name="Picture 6" descr="http://www.cliparthut.com/clip-arts/1906/neutral-smiley-face-clip-art-1906659.png"/>
          <p:cNvPicPr>
            <a:picLocks noChangeAspect="1" noChangeArrowheads="1"/>
          </p:cNvPicPr>
          <p:nvPr/>
        </p:nvPicPr>
        <p:blipFill>
          <a:blip r:embed="rId4"/>
          <a:srcRect/>
          <a:stretch>
            <a:fillRect/>
          </a:stretch>
        </p:blipFill>
        <p:spPr bwMode="auto">
          <a:xfrm>
            <a:off x="6286512" y="2500306"/>
            <a:ext cx="2547902" cy="254790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dirty="0" smtClean="0"/>
              <a:t>Продолжи предложение</a:t>
            </a:r>
            <a:endParaRPr lang="ru-RU" dirty="0"/>
          </a:p>
        </p:txBody>
      </p:sp>
      <p:sp>
        <p:nvSpPr>
          <p:cNvPr id="3" name="Содержимое 2"/>
          <p:cNvSpPr>
            <a:spLocks noGrp="1"/>
          </p:cNvSpPr>
          <p:nvPr>
            <p:ph idx="1"/>
          </p:nvPr>
        </p:nvSpPr>
        <p:spPr>
          <a:xfrm>
            <a:off x="457200" y="1071546"/>
            <a:ext cx="8229600" cy="5572164"/>
          </a:xfrm>
        </p:spPr>
        <p:txBody>
          <a:bodyPr>
            <a:normAutofit fontScale="70000" lnSpcReduction="20000"/>
          </a:bodyPr>
          <a:lstStyle/>
          <a:p>
            <a:r>
              <a:rPr lang="ru-RU" sz="3400" i="1" dirty="0"/>
              <a:t>сегодня я узнал…</a:t>
            </a:r>
            <a:endParaRPr lang="ru-RU" sz="3400" dirty="0"/>
          </a:p>
          <a:p>
            <a:r>
              <a:rPr lang="ru-RU" sz="3400" i="1" dirty="0"/>
              <a:t>было интересно…</a:t>
            </a:r>
            <a:endParaRPr lang="ru-RU" sz="3400" dirty="0"/>
          </a:p>
          <a:p>
            <a:r>
              <a:rPr lang="ru-RU" sz="3400" i="1" dirty="0"/>
              <a:t>было трудно…</a:t>
            </a:r>
            <a:endParaRPr lang="ru-RU" sz="3400" dirty="0"/>
          </a:p>
          <a:p>
            <a:r>
              <a:rPr lang="ru-RU" sz="3400" i="1" dirty="0"/>
              <a:t>я выполнял задания…</a:t>
            </a:r>
            <a:endParaRPr lang="ru-RU" sz="3400" dirty="0"/>
          </a:p>
          <a:p>
            <a:r>
              <a:rPr lang="ru-RU" sz="3400" i="1" dirty="0"/>
              <a:t>я понял, что…</a:t>
            </a:r>
            <a:endParaRPr lang="ru-RU" sz="3400" dirty="0"/>
          </a:p>
          <a:p>
            <a:r>
              <a:rPr lang="ru-RU" sz="3400" i="1" dirty="0"/>
              <a:t>теперь я могу…</a:t>
            </a:r>
            <a:endParaRPr lang="ru-RU" sz="3400" dirty="0"/>
          </a:p>
          <a:p>
            <a:r>
              <a:rPr lang="ru-RU" sz="3400" i="1" dirty="0"/>
              <a:t>я почувствовал, что…</a:t>
            </a:r>
            <a:endParaRPr lang="ru-RU" sz="3400" dirty="0"/>
          </a:p>
          <a:p>
            <a:r>
              <a:rPr lang="ru-RU" sz="3400" i="1" dirty="0"/>
              <a:t>я приобрел…</a:t>
            </a:r>
            <a:endParaRPr lang="ru-RU" sz="3400" dirty="0"/>
          </a:p>
          <a:p>
            <a:r>
              <a:rPr lang="ru-RU" sz="3400" i="1" dirty="0"/>
              <a:t>я научился…</a:t>
            </a:r>
            <a:endParaRPr lang="ru-RU" sz="3400" dirty="0"/>
          </a:p>
          <a:p>
            <a:r>
              <a:rPr lang="ru-RU" sz="3400" i="1" dirty="0"/>
              <a:t>у меня получилось …</a:t>
            </a:r>
            <a:endParaRPr lang="ru-RU" sz="3400" dirty="0"/>
          </a:p>
          <a:p>
            <a:r>
              <a:rPr lang="ru-RU" sz="3400" i="1" dirty="0"/>
              <a:t>я смог…</a:t>
            </a:r>
            <a:endParaRPr lang="ru-RU" sz="3400" dirty="0"/>
          </a:p>
          <a:p>
            <a:r>
              <a:rPr lang="ru-RU" sz="3400" i="1" dirty="0"/>
              <a:t>я попробую…</a:t>
            </a:r>
            <a:endParaRPr lang="ru-RU" sz="3400" dirty="0"/>
          </a:p>
          <a:p>
            <a:r>
              <a:rPr lang="ru-RU" sz="3400" i="1" dirty="0"/>
              <a:t>меня удивило…</a:t>
            </a:r>
            <a:endParaRPr lang="ru-RU" sz="3400" dirty="0"/>
          </a:p>
          <a:p>
            <a:r>
              <a:rPr lang="ru-RU" sz="3400" i="1" dirty="0"/>
              <a:t>урок дал мне для жизни…</a:t>
            </a:r>
            <a:endParaRPr lang="ru-RU" sz="3400" dirty="0"/>
          </a:p>
          <a:p>
            <a:r>
              <a:rPr lang="ru-RU" sz="3400" i="1" dirty="0"/>
              <a:t>мне захотелось…</a:t>
            </a:r>
            <a:endParaRPr lang="ru-RU" sz="3400" dirty="0"/>
          </a:p>
          <a:p>
            <a:endParaRPr 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я сегодня работал</a:t>
            </a:r>
            <a:endParaRPr lang="ru-RU" dirty="0"/>
          </a:p>
        </p:txBody>
      </p:sp>
      <p:sp>
        <p:nvSpPr>
          <p:cNvPr id="3" name="Содержимое 2"/>
          <p:cNvSpPr>
            <a:spLocks noGrp="1"/>
          </p:cNvSpPr>
          <p:nvPr>
            <p:ph idx="1"/>
          </p:nvPr>
        </p:nvSpPr>
        <p:spPr/>
        <p:txBody>
          <a:bodyPr>
            <a:normAutofit/>
          </a:bodyPr>
          <a:lstStyle/>
          <a:p>
            <a:r>
              <a:rPr lang="ru-RU" sz="7200" dirty="0" smtClean="0"/>
              <a:t>Шевелил мозгами.</a:t>
            </a:r>
          </a:p>
          <a:p>
            <a:r>
              <a:rPr lang="ru-RU" sz="7200" dirty="0" smtClean="0"/>
              <a:t>Краем уха.</a:t>
            </a:r>
          </a:p>
          <a:p>
            <a:r>
              <a:rPr lang="ru-RU" sz="7200" dirty="0" smtClean="0"/>
              <a:t>Хлопал ушами.</a:t>
            </a:r>
            <a:endParaRPr lang="ru-RU" sz="7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каких предметах народного быта можно было встретить вышивку?</a:t>
            </a:r>
            <a:endParaRPr lang="ru-RU" dirty="0"/>
          </a:p>
        </p:txBody>
      </p:sp>
      <p:sp>
        <p:nvSpPr>
          <p:cNvPr id="3" name="Содержимое 2"/>
          <p:cNvSpPr>
            <a:spLocks noGrp="1"/>
          </p:cNvSpPr>
          <p:nvPr>
            <p:ph idx="1"/>
          </p:nvPr>
        </p:nvSpPr>
        <p:spPr>
          <a:xfrm>
            <a:off x="457200" y="4071942"/>
            <a:ext cx="4186238" cy="2054221"/>
          </a:xfrm>
        </p:spPr>
        <p:txBody>
          <a:bodyPr/>
          <a:lstStyle/>
          <a:p>
            <a:r>
              <a:rPr lang="ru-RU" dirty="0" smtClean="0"/>
              <a:t>Назовите тему нашего урока</a:t>
            </a:r>
            <a:endParaRPr lang="ru-RU" dirty="0"/>
          </a:p>
        </p:txBody>
      </p:sp>
      <p:pic>
        <p:nvPicPr>
          <p:cNvPr id="6146" name="Picture 2" descr="http://thumbs.dreamstime.com/z/%D0%B2%D1%8B%D1%88%D0%B5%D0%B9%D1%82%D0%B5-ukrainian-%D1%81%D1%82%D0%B0%D1%80%D0%BE%D0%B9-%D0%BA%D0%B0%D1%80%D1%82%D0%B8%D0%BD%D1%8B-%D1%80%D1%83%D1%81%D1%81%D0%BA%D0%BE%D0%BC%D1%83-12819115.jpg"/>
          <p:cNvPicPr>
            <a:picLocks noChangeAspect="1" noChangeArrowheads="1"/>
          </p:cNvPicPr>
          <p:nvPr/>
        </p:nvPicPr>
        <p:blipFill>
          <a:blip r:embed="rId2"/>
          <a:srcRect l="3896" r="2596" b="12793"/>
          <a:stretch>
            <a:fillRect/>
          </a:stretch>
        </p:blipFill>
        <p:spPr bwMode="auto">
          <a:xfrm>
            <a:off x="285720" y="1785926"/>
            <a:ext cx="4197696" cy="2186300"/>
          </a:xfrm>
          <a:prstGeom prst="rect">
            <a:avLst/>
          </a:prstGeom>
          <a:noFill/>
        </p:spPr>
      </p:pic>
      <p:pic>
        <p:nvPicPr>
          <p:cNvPr id="6148" name="Picture 4" descr="http://kryuchok.mybabbie.ru/image/687474703a2f2f306c696b2e72752f75706c6f6164732f706f7374732f323031302d30342f313237323338353435315f306c696b2e72755f7368757474657273746f636b5f34303132373935302e6a7067"/>
          <p:cNvPicPr>
            <a:picLocks noChangeAspect="1" noChangeArrowheads="1"/>
          </p:cNvPicPr>
          <p:nvPr/>
        </p:nvPicPr>
        <p:blipFill>
          <a:blip r:embed="rId3"/>
          <a:srcRect/>
          <a:stretch>
            <a:fillRect/>
          </a:stretch>
        </p:blipFill>
        <p:spPr bwMode="auto">
          <a:xfrm>
            <a:off x="4786314" y="1571612"/>
            <a:ext cx="4000500"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0" end="0"/>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Русская народная вышивка. Полотенце.</a:t>
            </a:r>
            <a:endParaRPr lang="ru-RU" dirty="0"/>
          </a:p>
        </p:txBody>
      </p:sp>
      <p:sp>
        <p:nvSpPr>
          <p:cNvPr id="3" name="Содержимое 2"/>
          <p:cNvSpPr>
            <a:spLocks noGrp="1"/>
          </p:cNvSpPr>
          <p:nvPr>
            <p:ph idx="1"/>
          </p:nvPr>
        </p:nvSpPr>
        <p:spPr/>
        <p:txBody>
          <a:bodyPr/>
          <a:lstStyle/>
          <a:p>
            <a:endParaRPr lang="ru-RU" dirty="0"/>
          </a:p>
        </p:txBody>
      </p:sp>
      <p:pic>
        <p:nvPicPr>
          <p:cNvPr id="7170" name="Picture 2" descr="http://www.svarga.dp.ua/images/stories/fotosva/so/svfzDYN3z-E.jpg"/>
          <p:cNvPicPr>
            <a:picLocks noChangeAspect="1" noChangeArrowheads="1"/>
          </p:cNvPicPr>
          <p:nvPr/>
        </p:nvPicPr>
        <p:blipFill>
          <a:blip r:embed="rId2"/>
          <a:srcRect/>
          <a:stretch>
            <a:fillRect/>
          </a:stretch>
        </p:blipFill>
        <p:spPr bwMode="auto">
          <a:xfrm>
            <a:off x="214282" y="1571612"/>
            <a:ext cx="4886325" cy="2447926"/>
          </a:xfrm>
          <a:prstGeom prst="rect">
            <a:avLst/>
          </a:prstGeom>
          <a:noFill/>
        </p:spPr>
      </p:pic>
      <p:pic>
        <p:nvPicPr>
          <p:cNvPr id="7172" name="Picture 4" descr="http://36.r.photoshare.ru/00364/00379c5043a4b1c4364a0f29252ae16026c53ade.jpg"/>
          <p:cNvPicPr>
            <a:picLocks noChangeAspect="1" noChangeArrowheads="1"/>
          </p:cNvPicPr>
          <p:nvPr/>
        </p:nvPicPr>
        <p:blipFill>
          <a:blip r:embed="rId3"/>
          <a:srcRect l="6565" t="5660" r="13019" b="5896"/>
          <a:stretch>
            <a:fillRect/>
          </a:stretch>
        </p:blipFill>
        <p:spPr bwMode="auto">
          <a:xfrm>
            <a:off x="5429256" y="1500150"/>
            <a:ext cx="3500462" cy="5357850"/>
          </a:xfrm>
          <a:prstGeom prst="rect">
            <a:avLst/>
          </a:prstGeom>
          <a:noFill/>
        </p:spPr>
      </p:pic>
      <p:pic>
        <p:nvPicPr>
          <p:cNvPr id="7174" name="Picture 6" descr="http://we.org.ua/wp-content/uploads/2014/07/beregynya_ornament-800x400.jpg"/>
          <p:cNvPicPr>
            <a:picLocks noChangeAspect="1" noChangeArrowheads="1"/>
          </p:cNvPicPr>
          <p:nvPr/>
        </p:nvPicPr>
        <p:blipFill>
          <a:blip r:embed="rId4"/>
          <a:srcRect/>
          <a:stretch>
            <a:fillRect/>
          </a:stretch>
        </p:blipFill>
        <p:spPr bwMode="auto">
          <a:xfrm>
            <a:off x="0" y="4262430"/>
            <a:ext cx="5191140" cy="259557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r>
              <a:rPr lang="ru-RU" dirty="0" smtClean="0"/>
              <a:t>Можем ли мы с вами сразу нарисовать эскиз народной вышивки ?</a:t>
            </a:r>
          </a:p>
          <a:p>
            <a:r>
              <a:rPr lang="ru-RU" dirty="0" smtClean="0"/>
              <a:t>Какой вопрос возникает?</a:t>
            </a:r>
          </a:p>
          <a:p>
            <a:r>
              <a:rPr lang="ru-RU" sz="6600" b="1" dirty="0" smtClean="0"/>
              <a:t>В чем секрет народной вышивки?</a:t>
            </a:r>
            <a:endParaRPr lang="ru-RU" sz="6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50"/>
          </a:xfrm>
        </p:spPr>
        <p:txBody>
          <a:bodyPr>
            <a:normAutofit fontScale="90000"/>
          </a:bodyPr>
          <a:lstStyle/>
          <a:p>
            <a:pPr>
              <a:defRPr/>
            </a:pPr>
            <a:r>
              <a:rPr lang="ru-RU" dirty="0" smtClean="0"/>
              <a:t>Ставим цели…</a:t>
            </a:r>
            <a:endParaRPr lang="ru-RU" dirty="0"/>
          </a:p>
        </p:txBody>
      </p:sp>
      <p:sp>
        <p:nvSpPr>
          <p:cNvPr id="3" name="Содержимое 2"/>
          <p:cNvSpPr>
            <a:spLocks noGrp="1"/>
          </p:cNvSpPr>
          <p:nvPr>
            <p:ph idx="1"/>
          </p:nvPr>
        </p:nvSpPr>
        <p:spPr>
          <a:xfrm>
            <a:off x="457200" y="1071563"/>
            <a:ext cx="8229600" cy="5054600"/>
          </a:xfrm>
        </p:spPr>
        <p:txBody>
          <a:bodyPr>
            <a:normAutofit fontScale="92500" lnSpcReduction="20000"/>
          </a:bodyPr>
          <a:lstStyle/>
          <a:p>
            <a:pPr>
              <a:buFont typeface="Arial" charset="0"/>
              <a:buNone/>
              <a:defRPr/>
            </a:pPr>
            <a:r>
              <a:rPr lang="ru-RU" b="1" dirty="0" smtClean="0"/>
              <a:t>Домыслите, используя слова помощники</a:t>
            </a:r>
          </a:p>
          <a:p>
            <a:pPr>
              <a:buFont typeface="Arial" charset="0"/>
              <a:buNone/>
              <a:defRPr/>
            </a:pPr>
            <a:r>
              <a:rPr lang="ru-RU" sz="5400" b="1" i="1" dirty="0" smtClean="0"/>
              <a:t>                             Познакомимся…</a:t>
            </a:r>
          </a:p>
          <a:p>
            <a:pPr>
              <a:buFont typeface="Arial" charset="0"/>
              <a:buNone/>
              <a:defRPr/>
            </a:pPr>
            <a:r>
              <a:rPr lang="ru-RU" sz="5400" b="1" i="1" dirty="0" smtClean="0"/>
              <a:t>                          Научимся…</a:t>
            </a:r>
          </a:p>
          <a:p>
            <a:pPr>
              <a:buFont typeface="Arial" charset="0"/>
              <a:buNone/>
              <a:defRPr/>
            </a:pPr>
            <a:r>
              <a:rPr lang="ru-RU" b="1" dirty="0" smtClean="0"/>
              <a:t>Чтобы достичь цели нужно</a:t>
            </a:r>
          </a:p>
          <a:p>
            <a:pPr>
              <a:defRPr/>
            </a:pPr>
            <a:r>
              <a:rPr lang="ru-RU" dirty="0" smtClean="0"/>
              <a:t>Будь доброжелательным</a:t>
            </a:r>
          </a:p>
          <a:p>
            <a:pPr>
              <a:defRPr/>
            </a:pPr>
            <a:r>
              <a:rPr lang="ru-RU" dirty="0" smtClean="0"/>
              <a:t>Уметь слушать и слышать других</a:t>
            </a:r>
          </a:p>
          <a:p>
            <a:pPr>
              <a:defRPr/>
            </a:pPr>
            <a:r>
              <a:rPr lang="ru-RU" dirty="0" smtClean="0"/>
              <a:t>Не перебивать, не выкрикивать</a:t>
            </a:r>
          </a:p>
          <a:p>
            <a:pPr>
              <a:defRPr/>
            </a:pPr>
            <a:r>
              <a:rPr lang="ru-RU" dirty="0" smtClean="0"/>
              <a:t>Не смеяться над чужими ошибками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5" descr="02.jpg"/>
          <p:cNvPicPr>
            <a:picLocks noChangeAspect="1"/>
          </p:cNvPicPr>
          <p:nvPr/>
        </p:nvPicPr>
        <p:blipFill>
          <a:blip r:embed="rId2"/>
          <a:srcRect l="47031" t="26595" b="6383"/>
          <a:stretch>
            <a:fillRect/>
          </a:stretch>
        </p:blipFill>
        <p:spPr>
          <a:xfrm>
            <a:off x="357158" y="285728"/>
            <a:ext cx="3932143" cy="3750980"/>
          </a:xfrm>
          <a:prstGeom prst="rect">
            <a:avLst/>
          </a:prstGeom>
        </p:spPr>
      </p:pic>
      <p:pic>
        <p:nvPicPr>
          <p:cNvPr id="10246" name="Picture 6" descr="http://cdn-nus-4.pinme.ru/pin-upload-static/photos/cce62d877de788cbcb67a4690462889d_b.jpg"/>
          <p:cNvPicPr>
            <a:picLocks noChangeAspect="1" noChangeArrowheads="1"/>
          </p:cNvPicPr>
          <p:nvPr/>
        </p:nvPicPr>
        <p:blipFill>
          <a:blip r:embed="rId3"/>
          <a:srcRect l="2500" r="50000" b="48750"/>
          <a:stretch>
            <a:fillRect/>
          </a:stretch>
        </p:blipFill>
        <p:spPr bwMode="auto">
          <a:xfrm>
            <a:off x="6286512" y="3214686"/>
            <a:ext cx="2317379" cy="2500330"/>
          </a:xfrm>
          <a:prstGeom prst="rect">
            <a:avLst/>
          </a:prstGeom>
          <a:noFill/>
        </p:spPr>
      </p:pic>
      <p:pic>
        <p:nvPicPr>
          <p:cNvPr id="10248" name="Picture 8" descr="http://cdn-nus-4.pinme.ru/pin-upload-static/photos/cce62d877de788cbcb67a4690462889d_b.jpg"/>
          <p:cNvPicPr>
            <a:picLocks noChangeAspect="1" noChangeArrowheads="1"/>
          </p:cNvPicPr>
          <p:nvPr/>
        </p:nvPicPr>
        <p:blipFill>
          <a:blip r:embed="rId3"/>
          <a:srcRect l="52500" r="2499" b="48750"/>
          <a:stretch>
            <a:fillRect/>
          </a:stretch>
        </p:blipFill>
        <p:spPr bwMode="auto">
          <a:xfrm>
            <a:off x="4929190" y="357166"/>
            <a:ext cx="2258135" cy="2571744"/>
          </a:xfrm>
          <a:prstGeom prst="rect">
            <a:avLst/>
          </a:prstGeom>
          <a:noFill/>
        </p:spPr>
      </p:pic>
      <p:pic>
        <p:nvPicPr>
          <p:cNvPr id="9" name="Picture 2" descr="http://cdn-nus-4.pinme.ru/pin-upload-static/photos/cce62d877de788cbcb67a4690462889d_b.jpg"/>
          <p:cNvPicPr>
            <a:picLocks noChangeAspect="1" noChangeArrowheads="1"/>
          </p:cNvPicPr>
          <p:nvPr/>
        </p:nvPicPr>
        <p:blipFill>
          <a:blip r:embed="rId3"/>
          <a:srcRect l="3750" t="52501" r="50000" b="2499"/>
          <a:stretch>
            <a:fillRect/>
          </a:stretch>
        </p:blipFill>
        <p:spPr bwMode="auto">
          <a:xfrm>
            <a:off x="938584" y="4429132"/>
            <a:ext cx="2276094" cy="2214578"/>
          </a:xfrm>
          <a:prstGeom prst="rect">
            <a:avLst/>
          </a:prstGeom>
          <a:noFill/>
        </p:spPr>
      </p:pic>
      <p:pic>
        <p:nvPicPr>
          <p:cNvPr id="10" name="Picture 4" descr="http://cdn-nus-4.pinme.ru/pin-upload-static/photos/cce62d877de788cbcb67a4690462889d_b.jpg"/>
          <p:cNvPicPr>
            <a:picLocks noChangeAspect="1" noChangeArrowheads="1"/>
          </p:cNvPicPr>
          <p:nvPr/>
        </p:nvPicPr>
        <p:blipFill>
          <a:blip r:embed="rId3"/>
          <a:srcRect l="52500" t="52500" r="2499"/>
          <a:stretch>
            <a:fillRect/>
          </a:stretch>
        </p:blipFill>
        <p:spPr bwMode="auto">
          <a:xfrm>
            <a:off x="3786182" y="4143380"/>
            <a:ext cx="2301052" cy="24288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714876" y="1000108"/>
            <a:ext cx="3943320" cy="5626121"/>
          </a:xfrm>
        </p:spPr>
        <p:txBody>
          <a:bodyPr>
            <a:normAutofit/>
          </a:bodyPr>
          <a:lstStyle/>
          <a:p>
            <a:r>
              <a:rPr lang="ru-RU" dirty="0" smtClean="0"/>
              <a:t>Начиная с 8 - 9 лет к рукоделию приобщались девочки. Под присмотром матери постигали они секреты вышивки, готовили себе приданое к свадьбе.</a:t>
            </a:r>
            <a:endParaRPr lang="ru-RU" dirty="0"/>
          </a:p>
        </p:txBody>
      </p:sp>
      <p:pic>
        <p:nvPicPr>
          <p:cNvPr id="9218" name="Picture 2" descr="http://lib5.podelise.ru/tw_files2/urls_566/18/d-17780/17780_html_15151204.jpg"/>
          <p:cNvPicPr>
            <a:picLocks noChangeAspect="1" noChangeArrowheads="1"/>
          </p:cNvPicPr>
          <p:nvPr/>
        </p:nvPicPr>
        <p:blipFill>
          <a:blip r:embed="rId2"/>
          <a:srcRect/>
          <a:stretch>
            <a:fillRect/>
          </a:stretch>
        </p:blipFill>
        <p:spPr bwMode="auto">
          <a:xfrm>
            <a:off x="357158" y="857232"/>
            <a:ext cx="3810000" cy="50768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0"/>
            <a:ext cx="3471858" cy="4525963"/>
          </a:xfrm>
        </p:spPr>
        <p:txBody>
          <a:bodyPr>
            <a:normAutofit fontScale="62500" lnSpcReduction="20000"/>
          </a:bodyPr>
          <a:lstStyle/>
          <a:p>
            <a:r>
              <a:rPr lang="ru-RU" dirty="0"/>
              <a:t>Вышивка, по народному поверью, должна была приносить человеку счастье, оберегать его ото всякого зла и беды, сближать с окружающей природой.</a:t>
            </a:r>
          </a:p>
          <a:p>
            <a:r>
              <a:rPr lang="ru-RU" dirty="0"/>
              <a:t>Полотенце играло в народной жизни важную роль, оно сопровождало человека от рождения до глубокой старости, как бы отмечая главные моменты его жизни. Украшенная вещь становилась участницей общения людей.</a:t>
            </a:r>
          </a:p>
          <a:p>
            <a:endParaRPr lang="ru-RU" dirty="0"/>
          </a:p>
        </p:txBody>
      </p:sp>
      <p:pic>
        <p:nvPicPr>
          <p:cNvPr id="8194" name="Picture 2" descr="http://nifiga-sebe.ru/uploads/posts/2009-04/thumbs/1239553504_rus_ornaments3-copy.jpg"/>
          <p:cNvPicPr>
            <a:picLocks noChangeAspect="1" noChangeArrowheads="1"/>
          </p:cNvPicPr>
          <p:nvPr/>
        </p:nvPicPr>
        <p:blipFill>
          <a:blip r:embed="rId2"/>
          <a:srcRect/>
          <a:stretch>
            <a:fillRect/>
          </a:stretch>
        </p:blipFill>
        <p:spPr bwMode="auto">
          <a:xfrm>
            <a:off x="4143372" y="571480"/>
            <a:ext cx="4762500" cy="59531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576</Words>
  <Application>Microsoft Office PowerPoint</Application>
  <PresentationFormat>Экран (4:3)</PresentationFormat>
  <Paragraphs>69</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Русская народная вышивка.</vt:lpstr>
      <vt:lpstr>Как называется этот вид искусства?</vt:lpstr>
      <vt:lpstr>На каких предметах народного быта можно было встретить вышивку?</vt:lpstr>
      <vt:lpstr>Русская народная вышивка. Полотенце.</vt:lpstr>
      <vt:lpstr>Слайд 5</vt:lpstr>
      <vt:lpstr>Ставим цели…</vt:lpstr>
      <vt:lpstr>Слайд 7</vt:lpstr>
      <vt:lpstr>Слайд 8</vt:lpstr>
      <vt:lpstr>Слайд 9</vt:lpstr>
      <vt:lpstr>Слайд 10</vt:lpstr>
      <vt:lpstr>Слайд 11</vt:lpstr>
      <vt:lpstr>Слайд 12</vt:lpstr>
      <vt:lpstr>В узорах крестьянской вышивки живут дивные сказочные птицы: здесь и птица-пава с пышным хвостом, и птица Сирин, и могучий орёл.</vt:lpstr>
      <vt:lpstr>Птицы на вышивках очень декоративны, они не похожи на тех птиц, что живут в природе. Ведь птицы на вышивках – символы тепла и солнца.</vt:lpstr>
      <vt:lpstr>Рассмотрите вышивку и определите, какой цвет использовался?</vt:lpstr>
      <vt:lpstr>Работа с учебником.</vt:lpstr>
      <vt:lpstr>Слайд 17</vt:lpstr>
      <vt:lpstr>Слайд 18</vt:lpstr>
      <vt:lpstr>Посмотри, как по – разному  решается образ древа жизни. </vt:lpstr>
      <vt:lpstr>С каким тонким вкусом и щедро фантазией выполнена многоцветная вышивка с изображением барсов, изукрашенная узорочьем швов! Два сходных мотива в этой вышивке расположены по обе стороны от центра Это пример симметрии в орнаменте. От этой красоты просто невозможно отвести глаз!  Сами барсы выглядят совершенно не злобными, а скорее сказочными, добродушными существами.</vt:lpstr>
      <vt:lpstr>Слайд 21</vt:lpstr>
      <vt:lpstr>Цвет в вышивки</vt:lpstr>
      <vt:lpstr>Слайд 23</vt:lpstr>
      <vt:lpstr>Творческое задание </vt:lpstr>
      <vt:lpstr>Рефлексия.</vt:lpstr>
      <vt:lpstr>Продолжи предложение</vt:lpstr>
      <vt:lpstr>Как я сегодня работал</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народная вышивка.</dc:title>
  <dc:creator>школа</dc:creator>
  <cp:lastModifiedBy>Boris</cp:lastModifiedBy>
  <cp:revision>8</cp:revision>
  <dcterms:created xsi:type="dcterms:W3CDTF">2015-09-21T02:38:58Z</dcterms:created>
  <dcterms:modified xsi:type="dcterms:W3CDTF">2018-12-20T10:03:11Z</dcterms:modified>
</cp:coreProperties>
</file>