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78" r:id="rId3"/>
    <p:sldId id="257" r:id="rId4"/>
    <p:sldId id="258" r:id="rId5"/>
    <p:sldId id="260" r:id="rId6"/>
    <p:sldId id="259" r:id="rId7"/>
    <p:sldId id="261" r:id="rId8"/>
    <p:sldId id="262" r:id="rId9"/>
    <p:sldId id="279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81" autoAdjust="0"/>
    <p:restoredTop sz="94714" autoAdjust="0"/>
  </p:normalViewPr>
  <p:slideViewPr>
    <p:cSldViewPr>
      <p:cViewPr varScale="1">
        <p:scale>
          <a:sx n="88" d="100"/>
          <a:sy n="88" d="100"/>
        </p:scale>
        <p:origin x="-10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42A1-5CF9-45D8-8B78-4B8C6BFC55DE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2A86-832B-48B2-AA87-3D0D7E677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42A1-5CF9-45D8-8B78-4B8C6BFC55DE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2A86-832B-48B2-AA87-3D0D7E677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42A1-5CF9-45D8-8B78-4B8C6BFC55DE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2A86-832B-48B2-AA87-3D0D7E677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42A1-5CF9-45D8-8B78-4B8C6BFC55DE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2A86-832B-48B2-AA87-3D0D7E677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42A1-5CF9-45D8-8B78-4B8C6BFC55DE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2A86-832B-48B2-AA87-3D0D7E677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42A1-5CF9-45D8-8B78-4B8C6BFC55DE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2A86-832B-48B2-AA87-3D0D7E677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42A1-5CF9-45D8-8B78-4B8C6BFC55DE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2A86-832B-48B2-AA87-3D0D7E677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42A1-5CF9-45D8-8B78-4B8C6BFC55DE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2A86-832B-48B2-AA87-3D0D7E677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42A1-5CF9-45D8-8B78-4B8C6BFC55DE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2A86-832B-48B2-AA87-3D0D7E677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42A1-5CF9-45D8-8B78-4B8C6BFC55DE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2A86-832B-48B2-AA87-3D0D7E677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42A1-5CF9-45D8-8B78-4B8C6BFC55DE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62A86-832B-48B2-AA87-3D0D7E677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B42A1-5CF9-45D8-8B78-4B8C6BFC55DE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62A86-832B-48B2-AA87-3D0D7E6779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64;&#1050;&#1054;&#1051;&#1040;\&#1091;&#1088;&#1086;&#1082;&#1080;%20&#1048;&#1047;&#1054;\21%20&#1074;&#1077;&#1082;\4%20&#1082;&#1083;&#1072;&#1089;&#1089;\4%20&#1082;&#1083;%2021\&#1072;&#1088;&#1093;&#1080;&#1090;&#1077;&#1082;&#1090;&#1091;&#1088;&#1072;%20&#1088;&#1072;&#1079;&#1085;&#1099;&#1093;%20&#1085;&#1072;&#1088;&#1086;&#1076;&#1086;&#1074;%203%20&#1091;&#1088;&#1086;&#1082;\M%25D0%2598NUS-Glyazhu-V-Ozera-Sinie(muzofon.com).mp3" TargetMode="Externa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3.jpeg"/><Relationship Id="rId9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.jpe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64;&#1050;&#1054;&#1051;&#1040;\&#1091;&#1088;&#1086;&#1082;&#1080;%20&#1048;&#1047;&#1054;\21%20&#1074;&#1077;&#1082;\4%20&#1082;&#1083;&#1072;&#1089;&#1089;\4%20&#1082;&#1083;%2021\&#1072;&#1088;&#1093;&#1080;&#1090;&#1077;&#1082;&#1090;&#1091;&#1088;&#1072;%20&#1088;&#1072;&#1079;&#1085;&#1099;&#1093;%20&#1085;&#1072;&#1088;&#1086;&#1076;&#1086;&#1074;%203%20&#1091;&#1088;&#1086;&#1082;\Dari-Duri-Gruzinskaya-melodiya(muzofon.com).mp3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20.jpeg"/><Relationship Id="rId4" Type="http://schemas.openxmlformats.org/officeDocument/2006/relationships/image" Target="../media/image30.jpeg"/><Relationship Id="rId9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3.jpeg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64;&#1050;&#1054;&#1051;&#1040;\&#1091;&#1088;&#1086;&#1082;&#1080;%20&#1048;&#1047;&#1054;\21%20&#1074;&#1077;&#1082;\4%20&#1082;&#1083;&#1072;&#1089;&#1089;\4%20&#1082;&#1083;%2021\&#1072;&#1088;&#1093;&#1080;&#1090;&#1077;&#1082;&#1090;&#1091;&#1088;&#1072;%20&#1088;&#1072;&#1079;&#1085;&#1099;&#1093;%20&#1085;&#1072;&#1088;&#1086;&#1076;&#1086;&#1074;%203%20&#1091;&#1088;&#1086;&#1082;\kazahskaya--Bezumno-krasivaya-melodiya(muzofon.com).mp3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35.jpeg"/><Relationship Id="rId4" Type="http://schemas.openxmlformats.org/officeDocument/2006/relationships/image" Target="../media/image22.jpeg"/><Relationship Id="rId9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428628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МБОУ </a:t>
            </a:r>
            <a:r>
              <a:rPr lang="ru-RU" sz="2800" b="1" dirty="0" err="1" smtClean="0"/>
              <a:t>Чановская</a:t>
            </a:r>
            <a:r>
              <a:rPr lang="ru-RU" sz="2800" b="1" dirty="0" smtClean="0"/>
              <a:t> средняя школа №1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857232"/>
            <a:ext cx="6400800" cy="17526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«Архитектура </a:t>
            </a:r>
            <a:r>
              <a:rPr lang="ru-RU" sz="4800" b="1" dirty="0" smtClean="0">
                <a:solidFill>
                  <a:srgbClr val="FF0000"/>
                </a:solidFill>
              </a:rPr>
              <a:t>разных </a:t>
            </a:r>
            <a:r>
              <a:rPr lang="ru-RU" sz="4800" b="1" dirty="0" smtClean="0">
                <a:solidFill>
                  <a:srgbClr val="FF0000"/>
                </a:solidFill>
              </a:rPr>
              <a:t>народов»</a:t>
            </a:r>
            <a:endParaRPr lang="ru-RU" sz="48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5105400"/>
            <a:ext cx="392909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Презентацию выполнила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учитель изобразительного искусства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9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Форофонтова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Е.В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4" descr="http://upyourpic.org/images/201405/spbpzkytn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3000372"/>
            <a:ext cx="2666987" cy="1920230"/>
          </a:xfrm>
          <a:prstGeom prst="rect">
            <a:avLst/>
          </a:prstGeom>
          <a:noFill/>
        </p:spPr>
      </p:pic>
      <p:pic>
        <p:nvPicPr>
          <p:cNvPr id="7" name="Picture 2" descr="http://xn----7sbbbhrbki1gh.xn--p1ai/media/k2/items/cache/780149ddfa09fbd86eb140fe6810d770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85992"/>
            <a:ext cx="3021897" cy="2071678"/>
          </a:xfrm>
          <a:prstGeom prst="rect">
            <a:avLst/>
          </a:prstGeom>
          <a:noFill/>
        </p:spPr>
      </p:pic>
      <p:pic>
        <p:nvPicPr>
          <p:cNvPr id="8" name="Picture 6" descr="http://www.jurta.info/system/files/imagecache/full/story/%20%D1%82%D1%8E%D1%80%D0%BA%D1%81%D0%BA%D0%BE%D0%B3%D0%BE%20%D1%82%D0%B8%D0%BF%D0%B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714884"/>
            <a:ext cx="2910625" cy="19319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0" y="3571876"/>
            <a:ext cx="3371816" cy="305435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Природа края, где живут люди, величава и спокойна. Здесь раскинулись могучие леса, протянулись </a:t>
            </a:r>
            <a:r>
              <a:rPr lang="ru-RU" dirty="0" err="1" smtClean="0"/>
              <a:t>голубые</a:t>
            </a:r>
            <a:r>
              <a:rPr lang="ru-RU" dirty="0" smtClean="0"/>
              <a:t> ленты рек. Люди  охотились, ловили рыбу, занимались земледелием. Строили дома.</a:t>
            </a:r>
            <a:endParaRPr lang="ru-RU" dirty="0"/>
          </a:p>
        </p:txBody>
      </p:sp>
      <p:pic>
        <p:nvPicPr>
          <p:cNvPr id="19458" name="Picture 2" descr="http://holstshop.ru/media/large/levitan-isaak/112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4208159" cy="2824143"/>
          </a:xfrm>
          <a:prstGeom prst="rect">
            <a:avLst/>
          </a:prstGeom>
          <a:noFill/>
        </p:spPr>
      </p:pic>
      <p:pic>
        <p:nvPicPr>
          <p:cNvPr id="19460" name="Picture 4" descr="http://picture.crimea.ua/pic/m/levitan_ii_ozero_osen1_konets_1890k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14290"/>
            <a:ext cx="4051962" cy="2998452"/>
          </a:xfrm>
          <a:prstGeom prst="rect">
            <a:avLst/>
          </a:prstGeom>
          <a:noFill/>
        </p:spPr>
      </p:pic>
      <p:pic>
        <p:nvPicPr>
          <p:cNvPr id="19462" name="Picture 6" descr="http://www.artpoisk.info/files/images/28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357562"/>
            <a:ext cx="4214842" cy="3222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Какой материал использовали для строительства домов? Почему?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600201"/>
            <a:ext cx="4329114" cy="118585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каких природных условиях жили хозяева этих домов?</a:t>
            </a:r>
            <a:endParaRPr lang="ru-RU" dirty="0"/>
          </a:p>
        </p:txBody>
      </p:sp>
      <p:pic>
        <p:nvPicPr>
          <p:cNvPr id="21506" name="Picture 2" descr="http://i.arts.in.ua/i/5504/russkie-izbushki_lobunova_anastasiya_12811841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71612"/>
            <a:ext cx="4381500" cy="3286126"/>
          </a:xfrm>
          <a:prstGeom prst="rect">
            <a:avLst/>
          </a:prstGeom>
          <a:noFill/>
        </p:spPr>
      </p:pic>
      <p:pic>
        <p:nvPicPr>
          <p:cNvPr id="21508" name="Picture 4" descr="http://fs00.infourok.ru/images/doc/164/189407/hello_html_m4ea36819.jpg"/>
          <p:cNvPicPr>
            <a:picLocks noChangeAspect="1" noChangeArrowheads="1"/>
          </p:cNvPicPr>
          <p:nvPr/>
        </p:nvPicPr>
        <p:blipFill>
          <a:blip r:embed="rId3"/>
          <a:srcRect l="7500" t="3750" r="8124" b="11249"/>
          <a:stretch>
            <a:fillRect/>
          </a:stretch>
        </p:blipFill>
        <p:spPr bwMode="auto">
          <a:xfrm>
            <a:off x="4429124" y="2857496"/>
            <a:ext cx="4429156" cy="3346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каких природных условиях живут люди?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img-fotki.yandex.ru/get/15554/316053713.f6/0_f703f_1f2c4c3e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7191372" cy="5294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Какой материал использовали для строительства домов? Почему?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xx-vek.ru/photos/125926967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643050"/>
            <a:ext cx="6500858" cy="4562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342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каких природных условиях живут люди?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www.artvedia.ru/upload/f0_3403874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85728"/>
            <a:ext cx="4083180" cy="2257416"/>
          </a:xfrm>
          <a:prstGeom prst="rect">
            <a:avLst/>
          </a:prstGeom>
          <a:noFill/>
        </p:spPr>
      </p:pic>
      <p:pic>
        <p:nvPicPr>
          <p:cNvPr id="22532" name="Picture 4" descr="http://stene.ru/wp-content/uploads/2015/05/okrestnosti-krasnoyarska.-1890-19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4863021" cy="2533634"/>
          </a:xfrm>
          <a:prstGeom prst="rect">
            <a:avLst/>
          </a:prstGeom>
          <a:noFill/>
        </p:spPr>
      </p:pic>
      <p:pic>
        <p:nvPicPr>
          <p:cNvPr id="22534" name="Picture 6" descr="http://www.art-catalog.ru/data_picture_new_2013/31/54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286124"/>
            <a:ext cx="5000632" cy="3394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Какой материал использовали для строительства домов? Почему?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tourkg.com/wp-content/uploads/2013/05/kirgiz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14488"/>
            <a:ext cx="6729134" cy="4314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по рядам.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русская изба. Особенности архитектуры. Природные условия.</a:t>
            </a:r>
          </a:p>
          <a:p>
            <a:r>
              <a:rPr lang="ru-RU" dirty="0" smtClean="0"/>
              <a:t>2. кавказская сакля. Особенности архитектуры. Природные условия.</a:t>
            </a:r>
          </a:p>
          <a:p>
            <a:r>
              <a:rPr lang="ru-RU" dirty="0" smtClean="0"/>
              <a:t>3.казахская юрта. Особенности архитектуры. Природные условия.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86700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Русская изба.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946655"/>
            <a:ext cx="2786050" cy="1911345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Природные условия.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Элементы русской избы.</a:t>
            </a:r>
            <a:endParaRPr lang="ru-RU" dirty="0"/>
          </a:p>
        </p:txBody>
      </p:sp>
      <p:pic>
        <p:nvPicPr>
          <p:cNvPr id="1028" name="Picture 4" descr="http://static.panoramio.com/photos/large/750578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000108"/>
            <a:ext cx="6832580" cy="3843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323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кавказская сакля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857892"/>
            <a:ext cx="8229600" cy="768337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Природные условия.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Особенности кавказской сакли.</a:t>
            </a:r>
            <a:endParaRPr lang="ru-RU" dirty="0"/>
          </a:p>
        </p:txBody>
      </p:sp>
      <p:pic>
        <p:nvPicPr>
          <p:cNvPr id="27650" name="Picture 2" descr="http://upyourpic.org/images/201405/spbpzkytn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85728"/>
            <a:ext cx="4762480" cy="3428986"/>
          </a:xfrm>
          <a:prstGeom prst="rect">
            <a:avLst/>
          </a:prstGeom>
          <a:noFill/>
        </p:spPr>
      </p:pic>
      <p:pic>
        <p:nvPicPr>
          <p:cNvPr id="27652" name="Picture 4" descr="http://rymin.users.photofile.ru/photo/rymin/3148518/xlarge/66700247.jpg"/>
          <p:cNvPicPr>
            <a:picLocks noChangeAspect="1" noChangeArrowheads="1"/>
          </p:cNvPicPr>
          <p:nvPr/>
        </p:nvPicPr>
        <p:blipFill>
          <a:blip r:embed="rId3"/>
          <a:srcRect l="5008" t="7772" r="6093" b="4792"/>
          <a:stretch>
            <a:fillRect/>
          </a:stretch>
        </p:blipFill>
        <p:spPr bwMode="auto">
          <a:xfrm>
            <a:off x="4714876" y="3929066"/>
            <a:ext cx="4170392" cy="2643206"/>
          </a:xfrm>
          <a:prstGeom prst="rect">
            <a:avLst/>
          </a:prstGeom>
          <a:noFill/>
        </p:spPr>
      </p:pic>
      <p:pic>
        <p:nvPicPr>
          <p:cNvPr id="27654" name="Picture 6" descr="http://vsdn.ru/images/data/mus/70176_big_13648109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428868"/>
            <a:ext cx="4083539" cy="2878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1466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Казахская юрта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www.roerich.kz/photogallery/photo1784/CAExp_Kaz/Kasteev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3581400" cy="2390775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357158" y="4572008"/>
            <a:ext cx="3714776" cy="20542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Природные условия.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Особенности казахской юрты.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6" name="Picture 4" descr="http://www.rossiyanavsegda.ru/uploads/other/2014/10/09/ur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14290"/>
            <a:ext cx="4929194" cy="2979425"/>
          </a:xfrm>
          <a:prstGeom prst="rect">
            <a:avLst/>
          </a:prstGeom>
          <a:noFill/>
        </p:spPr>
      </p:pic>
      <p:pic>
        <p:nvPicPr>
          <p:cNvPr id="28678" name="Picture 6" descr="http://tourkg.com/wp-content/uploads/2013/05/kirgiz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429000"/>
            <a:ext cx="5014241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Мое настроение до занятия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blogs.pravkamchatka.ru/otkrovenie/files/2011/02/0_4a6d_69065064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71744"/>
            <a:ext cx="2666997" cy="2000248"/>
          </a:xfrm>
          <a:prstGeom prst="rect">
            <a:avLst/>
          </a:prstGeom>
          <a:noFill/>
        </p:spPr>
      </p:pic>
      <p:pic>
        <p:nvPicPr>
          <p:cNvPr id="1028" name="Picture 4" descr="http://www.metod-kopilka.ru/images/doc/55/58659/hello_html_616cdc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500306"/>
            <a:ext cx="2357454" cy="2357454"/>
          </a:xfrm>
          <a:prstGeom prst="rect">
            <a:avLst/>
          </a:prstGeom>
          <a:noFill/>
        </p:spPr>
      </p:pic>
      <p:pic>
        <p:nvPicPr>
          <p:cNvPr id="1030" name="Picture 6" descr="http://www.cliparthut.com/clip-arts/1906/neutral-smiley-face-clip-art-190665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500306"/>
            <a:ext cx="2547902" cy="25479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/>
              <a:t>Как  природные условия влияют на архитектуру.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6600" b="1" dirty="0" smtClean="0"/>
              <a:t>Архитектура разных народов в репродукциях художников.</a:t>
            </a:r>
          </a:p>
          <a:p>
            <a:endParaRPr lang="ru-RU" dirty="0"/>
          </a:p>
        </p:txBody>
      </p:sp>
      <p:pic>
        <p:nvPicPr>
          <p:cNvPr id="29698" name="Picture 2" descr="https://im0-tub-ru.yandex.net/i?id=aa8df537746132201ee62a15641ee864&amp;n=33&amp;h=17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2862"/>
            <a:ext cx="9144000" cy="4998331"/>
          </a:xfrm>
          <a:prstGeom prst="rect">
            <a:avLst/>
          </a:prstGeom>
          <a:noFill/>
        </p:spPr>
      </p:pic>
      <p:pic>
        <p:nvPicPr>
          <p:cNvPr id="29700" name="Picture 4" descr="http://i.arts.in.ua/i/5504/russkie-izbushki_lobunova_anastasiya_12811841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</p:spPr>
      </p:pic>
      <p:pic>
        <p:nvPicPr>
          <p:cNvPr id="29702" name="Picture 6" descr="http://s42.radikal.ru/i095/1106/75/9de54713a2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434341"/>
            <a:ext cx="9144000" cy="7292341"/>
          </a:xfrm>
          <a:prstGeom prst="rect">
            <a:avLst/>
          </a:prstGeom>
          <a:noFill/>
        </p:spPr>
      </p:pic>
      <p:pic>
        <p:nvPicPr>
          <p:cNvPr id="29704" name="Picture 8" descr="http://s005.radikal.ru/i211/1206/0a/0fb86239481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-388619"/>
            <a:ext cx="9144000" cy="7246620"/>
          </a:xfrm>
          <a:prstGeom prst="rect">
            <a:avLst/>
          </a:prstGeom>
          <a:noFill/>
        </p:spPr>
      </p:pic>
      <p:pic>
        <p:nvPicPr>
          <p:cNvPr id="29706" name="Picture 10" descr="http://www.kartinkijane.ru/large/201304/2066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-642966"/>
            <a:ext cx="9264537" cy="7500967"/>
          </a:xfrm>
          <a:prstGeom prst="rect">
            <a:avLst/>
          </a:prstGeom>
          <a:noFill/>
        </p:spPr>
      </p:pic>
      <p:pic>
        <p:nvPicPr>
          <p:cNvPr id="29708" name="Picture 12" descr="http://www.artpoisk.info/files/images/520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-785842"/>
            <a:ext cx="9270086" cy="7481904"/>
          </a:xfrm>
          <a:prstGeom prst="rect">
            <a:avLst/>
          </a:prstGeom>
          <a:noFill/>
        </p:spPr>
      </p:pic>
      <p:pic>
        <p:nvPicPr>
          <p:cNvPr id="9" name="M%D0%98NUS-Glyazhu-V-Ozera-Sinie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35715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upyourpic.org/images/201405/spbpzkytn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525000" cy="6858000"/>
          </a:xfrm>
          <a:prstGeom prst="rect">
            <a:avLst/>
          </a:prstGeom>
          <a:noFill/>
        </p:spPr>
      </p:pic>
      <p:pic>
        <p:nvPicPr>
          <p:cNvPr id="31748" name="Picture 4" descr="http://rustoria.ru/images/content/w900/e2/e28d7eede4f594a320c68fd4e864d95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1000109"/>
            <a:ext cx="9448211" cy="5857892"/>
          </a:xfrm>
          <a:prstGeom prst="rect">
            <a:avLst/>
          </a:prstGeom>
          <a:noFill/>
        </p:spPr>
      </p:pic>
      <p:pic>
        <p:nvPicPr>
          <p:cNvPr id="31750" name="Picture 6" descr="http://rymin.users.photofile.ru/photo/rymin/3148518/xlarge/6670024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714357"/>
            <a:ext cx="9533787" cy="6143644"/>
          </a:xfrm>
          <a:prstGeom prst="rect">
            <a:avLst/>
          </a:prstGeom>
          <a:noFill/>
        </p:spPr>
      </p:pic>
      <p:pic>
        <p:nvPicPr>
          <p:cNvPr id="31752" name="Picture 8" descr="http://oldyalta.ru/uploads/posts/2014-08/1409268397_tatarskaya-saklya-v-krymu.-maslo-holstkostand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42909" y="642918"/>
            <a:ext cx="9765103" cy="6215082"/>
          </a:xfrm>
          <a:prstGeom prst="rect">
            <a:avLst/>
          </a:prstGeom>
          <a:noFill/>
        </p:spPr>
      </p:pic>
      <p:pic>
        <p:nvPicPr>
          <p:cNvPr id="31754" name="Picture 10" descr="http://u.jimdo.com/www400/o/s85dbab680f0dc059/img/ifbe3ab029765bb27/1412768107/std/imag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0"/>
            <a:ext cx="8143932" cy="6895199"/>
          </a:xfrm>
          <a:prstGeom prst="rect">
            <a:avLst/>
          </a:prstGeom>
          <a:noFill/>
        </p:spPr>
      </p:pic>
      <p:pic>
        <p:nvPicPr>
          <p:cNvPr id="31756" name="Picture 12" descr="http://vsdn.ru/images/data/mus/70176_big_136481092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159638"/>
            <a:ext cx="9501222" cy="6698362"/>
          </a:xfrm>
          <a:prstGeom prst="rect">
            <a:avLst/>
          </a:prstGeom>
          <a:noFill/>
        </p:spPr>
      </p:pic>
      <p:pic>
        <p:nvPicPr>
          <p:cNvPr id="10" name="Dari-Duri-Gruzinskaya-melodiya(muzofon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714348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://www.rossiyanavsegda.ru/uploads/other/2014/10/09/ur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4668"/>
            <a:ext cx="9144000" cy="5527041"/>
          </a:xfrm>
          <a:prstGeom prst="rect">
            <a:avLst/>
          </a:prstGeom>
          <a:noFill/>
        </p:spPr>
      </p:pic>
      <p:pic>
        <p:nvPicPr>
          <p:cNvPr id="32772" name="Picture 4" descr="http://www.roerich.kz/photogallery/photo1784/CAExp_Kaz/Kasteev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5736"/>
            <a:ext cx="9144000" cy="6104106"/>
          </a:xfrm>
          <a:prstGeom prst="rect">
            <a:avLst/>
          </a:prstGeom>
          <a:noFill/>
        </p:spPr>
      </p:pic>
      <p:pic>
        <p:nvPicPr>
          <p:cNvPr id="32774" name="Picture 6" descr="http://oboi.tululu.org/o/8/4590/pre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" y="571480"/>
            <a:ext cx="9219409" cy="5772152"/>
          </a:xfrm>
          <a:prstGeom prst="rect">
            <a:avLst/>
          </a:prstGeom>
          <a:noFill/>
        </p:spPr>
      </p:pic>
      <p:pic>
        <p:nvPicPr>
          <p:cNvPr id="32776" name="Picture 8" descr="http://tourkg.com/wp-content/uploads/2013/05/kirgizy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8604"/>
            <a:ext cx="9241070" cy="5924554"/>
          </a:xfrm>
          <a:prstGeom prst="rect">
            <a:avLst/>
          </a:prstGeom>
          <a:noFill/>
        </p:spPr>
      </p:pic>
      <p:pic>
        <p:nvPicPr>
          <p:cNvPr id="32778" name="Picture 10" descr="https://im0-tub-ru.yandex.net/i?id=f71a7538f03be5e0cf5c12c69421d206&amp;n=33&amp;h=17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1762132"/>
            <a:ext cx="9144000" cy="4572003"/>
          </a:xfrm>
          <a:prstGeom prst="rect">
            <a:avLst/>
          </a:prstGeom>
          <a:noFill/>
        </p:spPr>
      </p:pic>
      <p:pic>
        <p:nvPicPr>
          <p:cNvPr id="32780" name="Picture 12" descr="http://d37wo42weizlrb.cloudfront.net/large/Kazakh_-_Copy.jpg?138243786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642918"/>
            <a:ext cx="9525000" cy="5715000"/>
          </a:xfrm>
          <a:prstGeom prst="rect">
            <a:avLst/>
          </a:prstGeom>
          <a:noFill/>
        </p:spPr>
      </p:pic>
      <p:pic>
        <p:nvPicPr>
          <p:cNvPr id="10" name="kazahskaya--Bezumno-krasivaya-melodiya(muzofon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357158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Творческое задание.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Нарисуй дом</a:t>
            </a:r>
          </a:p>
          <a:p>
            <a:r>
              <a:rPr lang="ru-RU" dirty="0" smtClean="0"/>
              <a:t>Тетрадь </a:t>
            </a:r>
            <a:r>
              <a:rPr lang="ru-RU" dirty="0" err="1" smtClean="0"/>
              <a:t>стр</a:t>
            </a:r>
            <a:r>
              <a:rPr lang="ru-RU" smtClean="0"/>
              <a:t> 21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Ставим цели…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Домыслите, используя слова помощники</a:t>
            </a:r>
          </a:p>
          <a:p>
            <a:pPr>
              <a:buNone/>
            </a:pPr>
            <a:r>
              <a:rPr lang="ru-RU" sz="5400" b="1" i="1" dirty="0" smtClean="0"/>
              <a:t>                             Познакомились…</a:t>
            </a:r>
          </a:p>
          <a:p>
            <a:pPr>
              <a:buNone/>
            </a:pPr>
            <a:r>
              <a:rPr lang="ru-RU" sz="5400" b="1" i="1" dirty="0" smtClean="0"/>
              <a:t>                          Научились…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Мое настроение от занятия</a:t>
            </a:r>
            <a:endParaRPr lang="ru-RU" dirty="0"/>
          </a:p>
        </p:txBody>
      </p:sp>
      <p:pic>
        <p:nvPicPr>
          <p:cNvPr id="1026" name="Picture 2" descr="http://blogs.pravkamchatka.ru/otkrovenie/files/2011/02/0_4a6d_69065064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71744"/>
            <a:ext cx="2666997" cy="2000248"/>
          </a:xfrm>
          <a:prstGeom prst="rect">
            <a:avLst/>
          </a:prstGeom>
          <a:noFill/>
        </p:spPr>
      </p:pic>
      <p:pic>
        <p:nvPicPr>
          <p:cNvPr id="1028" name="Picture 4" descr="http://www.metod-kopilka.ru/images/doc/55/58659/hello_html_616cdc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500306"/>
            <a:ext cx="2357454" cy="2357454"/>
          </a:xfrm>
          <a:prstGeom prst="rect">
            <a:avLst/>
          </a:prstGeom>
          <a:noFill/>
        </p:spPr>
      </p:pic>
      <p:pic>
        <p:nvPicPr>
          <p:cNvPr id="1030" name="Picture 6" descr="http://www.cliparthut.com/clip-arts/1906/neutral-smiley-face-clip-art-190665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2500306"/>
            <a:ext cx="2547902" cy="25479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Продолжи предложение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txBody>
          <a:bodyPr>
            <a:normAutofit fontScale="70000" lnSpcReduction="20000"/>
          </a:bodyPr>
          <a:lstStyle/>
          <a:p>
            <a:r>
              <a:rPr lang="ru-RU" sz="3400" i="1" dirty="0"/>
              <a:t>сегодня я узнал…</a:t>
            </a:r>
            <a:endParaRPr lang="ru-RU" sz="3400" dirty="0"/>
          </a:p>
          <a:p>
            <a:r>
              <a:rPr lang="ru-RU" sz="3400" i="1" dirty="0"/>
              <a:t>было интересно…</a:t>
            </a:r>
            <a:endParaRPr lang="ru-RU" sz="3400" dirty="0"/>
          </a:p>
          <a:p>
            <a:r>
              <a:rPr lang="ru-RU" sz="3400" i="1" dirty="0"/>
              <a:t>было трудно…</a:t>
            </a:r>
            <a:endParaRPr lang="ru-RU" sz="3400" dirty="0"/>
          </a:p>
          <a:p>
            <a:r>
              <a:rPr lang="ru-RU" sz="3400" i="1" dirty="0"/>
              <a:t>я выполнял задания…</a:t>
            </a:r>
            <a:endParaRPr lang="ru-RU" sz="3400" dirty="0"/>
          </a:p>
          <a:p>
            <a:r>
              <a:rPr lang="ru-RU" sz="3400" i="1" dirty="0"/>
              <a:t>я понял, что…</a:t>
            </a:r>
            <a:endParaRPr lang="ru-RU" sz="3400" dirty="0"/>
          </a:p>
          <a:p>
            <a:r>
              <a:rPr lang="ru-RU" sz="3400" i="1" dirty="0"/>
              <a:t>теперь я могу…</a:t>
            </a:r>
            <a:endParaRPr lang="ru-RU" sz="3400" dirty="0"/>
          </a:p>
          <a:p>
            <a:r>
              <a:rPr lang="ru-RU" sz="3400" i="1" dirty="0"/>
              <a:t>я почувствовал, что…</a:t>
            </a:r>
            <a:endParaRPr lang="ru-RU" sz="3400" dirty="0"/>
          </a:p>
          <a:p>
            <a:r>
              <a:rPr lang="ru-RU" sz="3400" i="1" dirty="0"/>
              <a:t>я приобрел…</a:t>
            </a:r>
            <a:endParaRPr lang="ru-RU" sz="3400" dirty="0"/>
          </a:p>
          <a:p>
            <a:r>
              <a:rPr lang="ru-RU" sz="3400" i="1" dirty="0"/>
              <a:t>я научился…</a:t>
            </a:r>
            <a:endParaRPr lang="ru-RU" sz="3400" dirty="0"/>
          </a:p>
          <a:p>
            <a:r>
              <a:rPr lang="ru-RU" sz="3400" i="1" dirty="0"/>
              <a:t>у меня получилось …</a:t>
            </a:r>
            <a:endParaRPr lang="ru-RU" sz="3400" dirty="0"/>
          </a:p>
          <a:p>
            <a:r>
              <a:rPr lang="ru-RU" sz="3400" i="1" dirty="0"/>
              <a:t>я смог…</a:t>
            </a:r>
            <a:endParaRPr lang="ru-RU" sz="3400" dirty="0"/>
          </a:p>
          <a:p>
            <a:r>
              <a:rPr lang="ru-RU" sz="3400" i="1" dirty="0"/>
              <a:t>я попробую…</a:t>
            </a:r>
            <a:endParaRPr lang="ru-RU" sz="3400" dirty="0"/>
          </a:p>
          <a:p>
            <a:r>
              <a:rPr lang="ru-RU" sz="3400" i="1" dirty="0"/>
              <a:t>меня удивило…</a:t>
            </a:r>
            <a:endParaRPr lang="ru-RU" sz="3400" dirty="0"/>
          </a:p>
          <a:p>
            <a:r>
              <a:rPr lang="ru-RU" sz="3400" i="1" dirty="0"/>
              <a:t>урок дал мне для жизни…</a:t>
            </a:r>
            <a:endParaRPr lang="ru-RU" sz="3400" dirty="0"/>
          </a:p>
          <a:p>
            <a:r>
              <a:rPr lang="ru-RU" sz="3400" i="1" dirty="0"/>
              <a:t>мне захотелось…</a:t>
            </a:r>
            <a:endParaRPr lang="ru-RU" sz="3400" dirty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я сегодня работал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Шевелил мозгами.</a:t>
            </a:r>
          </a:p>
          <a:p>
            <a:r>
              <a:rPr lang="ru-RU" sz="7200" dirty="0" smtClean="0"/>
              <a:t>Краем уха.</a:t>
            </a:r>
          </a:p>
          <a:p>
            <a:r>
              <a:rPr lang="ru-RU" sz="7200" dirty="0" smtClean="0"/>
              <a:t>Хлопал ушами.</a:t>
            </a:r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1000108"/>
            <a:ext cx="4186238" cy="796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Посмотрите внимательно и скажите, что изображено на картинах?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xn----7sbbbhrbki1gh.xn--p1ai/media/k2/items/cache/780149ddfa09fbd86eb140fe6810d770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00438"/>
            <a:ext cx="4272351" cy="2928934"/>
          </a:xfrm>
          <a:prstGeom prst="rect">
            <a:avLst/>
          </a:prstGeom>
          <a:noFill/>
        </p:spPr>
      </p:pic>
      <p:pic>
        <p:nvPicPr>
          <p:cNvPr id="1028" name="Picture 4" descr="http://upyourpic.org/images/201405/spbpzkytn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3857620" cy="2777486"/>
          </a:xfrm>
          <a:prstGeom prst="rect">
            <a:avLst/>
          </a:prstGeom>
          <a:noFill/>
        </p:spPr>
      </p:pic>
      <p:pic>
        <p:nvPicPr>
          <p:cNvPr id="1030" name="Picture 6" descr="http://www.jurta.info/system/files/imagecache/full/story/%20%D1%82%D1%8E%D1%80%D0%BA%D1%81%D0%BA%D0%BE%D0%B3%D0%BE%20%D1%82%D0%B8%D0%BF%D0%B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143248"/>
            <a:ext cx="3982195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1142984"/>
            <a:ext cx="368617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 какому виду  искусства вы отнесете эти строения?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upyourpic.org/images/201405/spbpzkytn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3857620" cy="2777486"/>
          </a:xfrm>
          <a:prstGeom prst="rect">
            <a:avLst/>
          </a:prstGeom>
          <a:noFill/>
        </p:spPr>
      </p:pic>
      <p:pic>
        <p:nvPicPr>
          <p:cNvPr id="5" name="Picture 2" descr="http://xn----7sbbbhrbki1gh.xn--p1ai/media/k2/items/cache/780149ddfa09fbd86eb140fe6810d770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00438"/>
            <a:ext cx="4272351" cy="2928934"/>
          </a:xfrm>
          <a:prstGeom prst="rect">
            <a:avLst/>
          </a:prstGeom>
          <a:noFill/>
        </p:spPr>
      </p:pic>
      <p:pic>
        <p:nvPicPr>
          <p:cNvPr id="6" name="Picture 6" descr="http://www.jurta.info/system/files/imagecache/full/story/%20%D1%82%D1%8E%D1%80%D0%BA%D1%81%D0%BA%D0%BE%D0%B3%D0%BE%20%D1%82%D0%B8%D0%BF%D0%B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143248"/>
            <a:ext cx="3982195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1142984"/>
            <a:ext cx="368617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Это архитектурные сооружения одного народа?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upyourpic.org/images/201405/spbpzkytn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3857620" cy="2777486"/>
          </a:xfrm>
          <a:prstGeom prst="rect">
            <a:avLst/>
          </a:prstGeom>
          <a:noFill/>
        </p:spPr>
      </p:pic>
      <p:pic>
        <p:nvPicPr>
          <p:cNvPr id="5" name="Picture 2" descr="http://xn----7sbbbhrbki1gh.xn--p1ai/media/k2/items/cache/780149ddfa09fbd86eb140fe6810d770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00438"/>
            <a:ext cx="4272351" cy="2928934"/>
          </a:xfrm>
          <a:prstGeom prst="rect">
            <a:avLst/>
          </a:prstGeom>
          <a:noFill/>
        </p:spPr>
      </p:pic>
      <p:pic>
        <p:nvPicPr>
          <p:cNvPr id="6" name="Picture 6" descr="http://www.jurta.info/system/files/imagecache/full/story/%20%D1%82%D1%8E%D1%80%D0%BA%D1%81%D0%BA%D0%BE%D0%B3%D0%BE%20%D1%82%D0%B8%D0%BF%D0%B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143248"/>
            <a:ext cx="3982195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Назовите тему нашего урока.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/>
              <a:t>Архитектура разных народов.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6072206"/>
            <a:ext cx="8229600" cy="625461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Каждый народ стремился приспособиться к природным условиям , в которых он жил.</a:t>
            </a:r>
          </a:p>
          <a:p>
            <a:r>
              <a:rPr lang="ru-RU" dirty="0" smtClean="0"/>
              <a:t>Природные условия и уклад жизни обусловили своеобразие архитектуры.</a:t>
            </a:r>
            <a:endParaRPr lang="ru-RU" dirty="0"/>
          </a:p>
        </p:txBody>
      </p:sp>
      <p:pic>
        <p:nvPicPr>
          <p:cNvPr id="6146" name="Picture 2" descr="http://www.xx-vek.ru/photos/125926967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3738552" cy="2623784"/>
          </a:xfrm>
          <a:prstGeom prst="rect">
            <a:avLst/>
          </a:prstGeom>
          <a:noFill/>
        </p:spPr>
      </p:pic>
      <p:pic>
        <p:nvPicPr>
          <p:cNvPr id="6148" name="Picture 4" descr="http://holstshop.ru/media/large/levitan-isaak/11272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0"/>
            <a:ext cx="4429128" cy="2972438"/>
          </a:xfrm>
          <a:prstGeom prst="rect">
            <a:avLst/>
          </a:prstGeom>
          <a:noFill/>
        </p:spPr>
      </p:pic>
      <p:pic>
        <p:nvPicPr>
          <p:cNvPr id="6150" name="Picture 6" descr="http://tourkg.com/wp-content/uploads/2013/05/kirgizy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143248"/>
            <a:ext cx="4500566" cy="2885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Какой вопрос возникает?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/>
              <a:t>Как  природные условия влияют на архитектуру.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Ставим цели…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Домыслите, используя слова помощники</a:t>
            </a:r>
          </a:p>
          <a:p>
            <a:pPr>
              <a:buNone/>
            </a:pPr>
            <a:r>
              <a:rPr lang="ru-RU" sz="5400" b="1" i="1" dirty="0" smtClean="0"/>
              <a:t>                             Познакомимся…</a:t>
            </a:r>
          </a:p>
          <a:p>
            <a:pPr>
              <a:buNone/>
            </a:pPr>
            <a:r>
              <a:rPr lang="ru-RU" sz="5400" b="1" i="1" dirty="0" smtClean="0"/>
              <a:t>                          Научимся…</a:t>
            </a:r>
          </a:p>
          <a:p>
            <a:pPr>
              <a:buNone/>
            </a:pPr>
            <a:r>
              <a:rPr lang="ru-RU" b="1" dirty="0" smtClean="0"/>
              <a:t>Чтобы достичь цели нужно</a:t>
            </a:r>
          </a:p>
          <a:p>
            <a:pPr lvl="0"/>
            <a:r>
              <a:rPr lang="ru-RU" dirty="0" smtClean="0"/>
              <a:t>Будь доброжелательным</a:t>
            </a:r>
          </a:p>
          <a:p>
            <a:pPr lvl="0"/>
            <a:r>
              <a:rPr lang="ru-RU" dirty="0" smtClean="0"/>
              <a:t>Уметь слушать и слышать других</a:t>
            </a:r>
          </a:p>
          <a:p>
            <a:pPr lvl="0"/>
            <a:r>
              <a:rPr lang="ru-RU" dirty="0" smtClean="0"/>
              <a:t>Не перебивать, не выкрикивать</a:t>
            </a:r>
          </a:p>
          <a:p>
            <a:pPr lvl="0"/>
            <a:r>
              <a:rPr lang="ru-RU" dirty="0" smtClean="0"/>
              <a:t>Не смеяться над чужими ошибками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384</Words>
  <Application>Microsoft Office PowerPoint</Application>
  <PresentationFormat>Экран (4:3)</PresentationFormat>
  <Paragraphs>75</Paragraphs>
  <Slides>28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МБОУ Чановская средняя школа №1</vt:lpstr>
      <vt:lpstr>Мое настроение до занятия </vt:lpstr>
      <vt:lpstr>Посмотрите внимательно и скажите, что изображено на картинах?</vt:lpstr>
      <vt:lpstr>К какому виду  искусства вы отнесете эти строения?</vt:lpstr>
      <vt:lpstr>Это архитектурные сооружения одного народа?</vt:lpstr>
      <vt:lpstr>Назовите тему нашего урока.</vt:lpstr>
      <vt:lpstr>Слайд 7</vt:lpstr>
      <vt:lpstr>Какой вопрос возникает?</vt:lpstr>
      <vt:lpstr>Ставим цели…</vt:lpstr>
      <vt:lpstr>Слайд 10</vt:lpstr>
      <vt:lpstr>Какой материал использовали для строительства домов? Почему?</vt:lpstr>
      <vt:lpstr>В каких природных условиях живут люди?</vt:lpstr>
      <vt:lpstr>Какой материал использовали для строительства домов? Почему?</vt:lpstr>
      <vt:lpstr>В каких природных условиях живут люди?</vt:lpstr>
      <vt:lpstr>Какой материал использовали для строительства домов? Почему?</vt:lpstr>
      <vt:lpstr>Работа по рядам.</vt:lpstr>
      <vt:lpstr>Русская изба.</vt:lpstr>
      <vt:lpstr>кавказская сакля</vt:lpstr>
      <vt:lpstr>Казахская юрта</vt:lpstr>
      <vt:lpstr>Слайд 20</vt:lpstr>
      <vt:lpstr>Слайд 21</vt:lpstr>
      <vt:lpstr>Слайд 22</vt:lpstr>
      <vt:lpstr>Слайд 23</vt:lpstr>
      <vt:lpstr>Творческое задание.</vt:lpstr>
      <vt:lpstr>Ставим цели…</vt:lpstr>
      <vt:lpstr>Рефлексия.</vt:lpstr>
      <vt:lpstr>Продолжи предложение</vt:lpstr>
      <vt:lpstr>Как я сегодня работал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Посмотрите внимательно и скажите, что изображено на картинах?</dc:title>
  <dc:creator>школа</dc:creator>
  <cp:lastModifiedBy>Boris</cp:lastModifiedBy>
  <cp:revision>10</cp:revision>
  <dcterms:created xsi:type="dcterms:W3CDTF">2015-09-07T05:36:08Z</dcterms:created>
  <dcterms:modified xsi:type="dcterms:W3CDTF">2018-12-20T09:56:32Z</dcterms:modified>
</cp:coreProperties>
</file>